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5" r:id="rId2"/>
    <p:sldId id="269" r:id="rId3"/>
    <p:sldId id="290" r:id="rId4"/>
    <p:sldId id="291" r:id="rId5"/>
    <p:sldId id="293" r:id="rId6"/>
    <p:sldId id="272" r:id="rId7"/>
    <p:sldId id="308" r:id="rId8"/>
    <p:sldId id="271" r:id="rId9"/>
    <p:sldId id="276" r:id="rId10"/>
    <p:sldId id="266" r:id="rId11"/>
    <p:sldId id="270" r:id="rId12"/>
    <p:sldId id="268" r:id="rId13"/>
    <p:sldId id="315" r:id="rId14"/>
    <p:sldId id="312" r:id="rId15"/>
    <p:sldId id="317" r:id="rId16"/>
    <p:sldId id="313" r:id="rId17"/>
    <p:sldId id="314" r:id="rId18"/>
    <p:sldId id="260" r:id="rId19"/>
    <p:sldId id="261" r:id="rId20"/>
    <p:sldId id="262" r:id="rId21"/>
    <p:sldId id="263" r:id="rId22"/>
    <p:sldId id="300" r:id="rId23"/>
    <p:sldId id="301" r:id="rId24"/>
    <p:sldId id="323" r:id="rId25"/>
    <p:sldId id="324" r:id="rId26"/>
    <p:sldId id="325" r:id="rId27"/>
    <p:sldId id="302" r:id="rId28"/>
    <p:sldId id="318" r:id="rId29"/>
    <p:sldId id="319" r:id="rId30"/>
    <p:sldId id="256" r:id="rId31"/>
    <p:sldId id="259" r:id="rId32"/>
    <p:sldId id="264" r:id="rId33"/>
    <p:sldId id="275" r:id="rId34"/>
    <p:sldId id="316" r:id="rId35"/>
    <p:sldId id="277" r:id="rId36"/>
    <p:sldId id="309" r:id="rId37"/>
    <p:sldId id="306" r:id="rId38"/>
    <p:sldId id="280" r:id="rId39"/>
    <p:sldId id="320" r:id="rId40"/>
    <p:sldId id="321" r:id="rId41"/>
    <p:sldId id="322" r:id="rId42"/>
    <p:sldId id="326" r:id="rId43"/>
    <p:sldId id="327" r:id="rId44"/>
    <p:sldId id="328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8" r:id="rId53"/>
    <p:sldId id="337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8CC762-2F2A-4ECA-9E55-D4B3716A0188}">
          <p14:sldIdLst>
            <p14:sldId id="265"/>
            <p14:sldId id="269"/>
            <p14:sldId id="290"/>
            <p14:sldId id="291"/>
            <p14:sldId id="293"/>
            <p14:sldId id="272"/>
            <p14:sldId id="308"/>
            <p14:sldId id="271"/>
            <p14:sldId id="276"/>
            <p14:sldId id="266"/>
            <p14:sldId id="270"/>
            <p14:sldId id="268"/>
            <p14:sldId id="315"/>
            <p14:sldId id="312"/>
            <p14:sldId id="317"/>
            <p14:sldId id="313"/>
            <p14:sldId id="314"/>
            <p14:sldId id="260"/>
            <p14:sldId id="261"/>
            <p14:sldId id="262"/>
            <p14:sldId id="263"/>
            <p14:sldId id="300"/>
            <p14:sldId id="301"/>
            <p14:sldId id="323"/>
            <p14:sldId id="324"/>
            <p14:sldId id="325"/>
            <p14:sldId id="302"/>
            <p14:sldId id="318"/>
            <p14:sldId id="319"/>
            <p14:sldId id="256"/>
            <p14:sldId id="259"/>
            <p14:sldId id="264"/>
            <p14:sldId id="275"/>
            <p14:sldId id="316"/>
            <p14:sldId id="277"/>
            <p14:sldId id="309"/>
            <p14:sldId id="306"/>
            <p14:sldId id="280"/>
            <p14:sldId id="320"/>
            <p14:sldId id="321"/>
            <p14:sldId id="322"/>
            <p14:sldId id="326"/>
            <p14:sldId id="327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제목 없는 구역" id="{E2858C9F-7405-4769-BE0F-82DD9EF60E7C}">
          <p14:sldIdLst>
            <p14:sldId id="338"/>
            <p14:sldId id="3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5410" autoAdjust="0"/>
  </p:normalViewPr>
  <p:slideViewPr>
    <p:cSldViewPr>
      <p:cViewPr>
        <p:scale>
          <a:sx n="100" d="100"/>
          <a:sy n="100" d="100"/>
        </p:scale>
        <p:origin x="-1956" y="-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E1E99-92ED-4BBD-B708-EE35C5458020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C8479-8C33-477F-B393-281B8845A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8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6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0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0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0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0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67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67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C8479-8C33-477F-B393-281B8845A6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5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2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5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8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1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6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3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4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6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1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2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2EC19-CFD2-443B-9869-4E67F4EE3A9A}" type="datetimeFigureOut">
              <a:rPr lang="ko-KR" altLang="en-US" smtClean="0"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A171-13E4-494E-B9FC-07BB3D4A0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7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692696"/>
            <a:ext cx="5770084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월드맵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77126" y="2606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로비 화면</a:t>
            </a:r>
            <a:endParaRPr lang="ko-KR" altLang="en-US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377842"/>
              </p:ext>
            </p:extLst>
          </p:nvPr>
        </p:nvGraphicFramePr>
        <p:xfrm>
          <a:off x="251520" y="4365104"/>
          <a:ext cx="7464344" cy="23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유의 사항</a:t>
                      </a:r>
                      <a:endParaRPr lang="ko-KR" altLang="en-US" sz="900" dirty="0"/>
                    </a:p>
                  </a:txBody>
                  <a:tcPr/>
                </a:tc>
              </a:tr>
              <a:tr h="22973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우측상단 </a:t>
                      </a:r>
                      <a:r>
                        <a:rPr lang="ko-KR" altLang="en-US" sz="900" dirty="0" err="1" smtClean="0"/>
                        <a:t>소지량</a:t>
                      </a:r>
                      <a:r>
                        <a:rPr lang="en-US" altLang="ko-KR" sz="900" dirty="0" smtClean="0"/>
                        <a:t>UI</a:t>
                      </a:r>
                      <a:r>
                        <a:rPr lang="ko-KR" altLang="en-US" sz="900" dirty="0" smtClean="0"/>
                        <a:t>는 아이콘과 숫자로 표시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화면 많이 가리지 않도록</a:t>
                      </a:r>
                      <a:endParaRPr lang="en-US" altLang="ko-KR" sz="900" dirty="0" smtClean="0"/>
                    </a:p>
                  </a:txBody>
                  <a:tcPr/>
                </a:tc>
              </a:tr>
              <a:tr h="243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자원은 최대 </a:t>
                      </a:r>
                      <a:r>
                        <a:rPr lang="en-US" altLang="ko-KR" sz="900" dirty="0" smtClean="0"/>
                        <a:t>9,999,999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자리까지 표기한다</a:t>
                      </a:r>
                      <a:r>
                        <a:rPr lang="en-US" altLang="ko-KR" sz="900" baseline="0" dirty="0" smtClean="0"/>
                        <a:t>.(7</a:t>
                      </a:r>
                      <a:r>
                        <a:rPr lang="ko-KR" altLang="en-US" sz="900" baseline="0" dirty="0" smtClean="0"/>
                        <a:t>자리</a:t>
                      </a:r>
                      <a:r>
                        <a:rPr lang="en-US" altLang="ko-KR" sz="900" baseline="0" dirty="0" smtClean="0"/>
                        <a:t>)</a:t>
                      </a:r>
                    </a:p>
                  </a:txBody>
                  <a:tcPr/>
                </a:tc>
              </a:tr>
              <a:tr h="243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3. </a:t>
                      </a:r>
                      <a:r>
                        <a:rPr lang="ko-KR" altLang="en-US" sz="900" baseline="0" dirty="0" smtClean="0"/>
                        <a:t>자원소지 목록은 레벨에 따라 점차 늘어남</a:t>
                      </a:r>
                      <a:endParaRPr lang="en-US" altLang="ko-KR" sz="900" baseline="0" dirty="0" smtClean="0"/>
                    </a:p>
                  </a:txBody>
                  <a:tcPr/>
                </a:tc>
              </a:tr>
              <a:tr h="25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3. </a:t>
                      </a:r>
                      <a:r>
                        <a:rPr lang="ko-KR" altLang="en-US" sz="900" baseline="0" dirty="0" err="1" smtClean="0"/>
                        <a:t>아래측</a:t>
                      </a:r>
                      <a:r>
                        <a:rPr lang="ko-KR" altLang="en-US" sz="900" baseline="0" dirty="0" smtClean="0"/>
                        <a:t> 메인 버튼은 아이콘과 글자로 표현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추가 </a:t>
                      </a:r>
                      <a:r>
                        <a:rPr lang="ko-KR" altLang="en-US" sz="900" baseline="0" dirty="0" err="1" smtClean="0"/>
                        <a:t>확장성을</a:t>
                      </a:r>
                      <a:r>
                        <a:rPr lang="ko-KR" altLang="en-US" sz="900" baseline="0" dirty="0" smtClean="0"/>
                        <a:t> 고려하여 크기를 </a:t>
                      </a:r>
                      <a:r>
                        <a:rPr lang="ko-KR" altLang="en-US" sz="900" baseline="0" dirty="0" err="1" smtClean="0"/>
                        <a:t>정할것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/>
                </a:tc>
              </a:tr>
              <a:tr h="198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4. </a:t>
                      </a:r>
                      <a:r>
                        <a:rPr lang="ko-KR" altLang="en-US" sz="900" baseline="0" dirty="0" smtClean="0"/>
                        <a:t>왼쪽 기타버튼들은 추가 </a:t>
                      </a:r>
                      <a:r>
                        <a:rPr lang="ko-KR" altLang="en-US" sz="900" baseline="0" dirty="0" err="1" smtClean="0"/>
                        <a:t>확장성을</a:t>
                      </a:r>
                      <a:r>
                        <a:rPr lang="ko-KR" altLang="en-US" sz="900" baseline="0" dirty="0" smtClean="0"/>
                        <a:t> 고려하여 크기를 </a:t>
                      </a:r>
                      <a:r>
                        <a:rPr lang="ko-KR" altLang="en-US" sz="900" baseline="0" dirty="0" err="1" smtClean="0"/>
                        <a:t>정할것</a:t>
                      </a:r>
                      <a:r>
                        <a:rPr lang="en-US" altLang="ko-KR" sz="900" baseline="0" dirty="0" smtClean="0"/>
                        <a:t>. (</a:t>
                      </a:r>
                      <a:r>
                        <a:rPr lang="ko-KR" altLang="en-US" sz="900" baseline="0" dirty="0" smtClean="0"/>
                        <a:t>전체적으로 복잡해 보이지 않도록 심플하게</a:t>
                      </a:r>
                      <a:r>
                        <a:rPr lang="en-US" altLang="ko-KR" sz="9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접어 </a:t>
                      </a:r>
                      <a:r>
                        <a:rPr lang="ko-KR" altLang="en-US" sz="900" baseline="0" dirty="0" err="1" smtClean="0"/>
                        <a:t>넣을수</a:t>
                      </a:r>
                      <a:r>
                        <a:rPr lang="ko-KR" altLang="en-US" sz="900" baseline="0" dirty="0" smtClean="0"/>
                        <a:t> 있는 인터페이스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배경은 화면을 가리지 않는 반투명 재질</a:t>
                      </a:r>
                      <a:r>
                        <a:rPr lang="en-US" altLang="ko-KR" sz="900" baseline="0" dirty="0" smtClean="0"/>
                        <a:t>.  </a:t>
                      </a:r>
                      <a:r>
                        <a:rPr lang="ko-KR" altLang="en-US" sz="900" baseline="0" dirty="0" err="1" smtClean="0"/>
                        <a:t>접었을때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알림상황을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볼수</a:t>
                      </a:r>
                      <a:r>
                        <a:rPr lang="ko-KR" altLang="en-US" sz="900" baseline="0" dirty="0" smtClean="0"/>
                        <a:t> 있는 느낌표나 숫자 표시가능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/>
                </a:tc>
              </a:tr>
              <a:tr h="2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5. </a:t>
                      </a:r>
                      <a:r>
                        <a:rPr lang="ko-KR" altLang="en-US" sz="900" baseline="0" dirty="0" smtClean="0"/>
                        <a:t>오른쪽 현재 </a:t>
                      </a:r>
                      <a:r>
                        <a:rPr lang="ko-KR" altLang="en-US" sz="900" baseline="0" dirty="0" err="1" smtClean="0"/>
                        <a:t>퀘스트</a:t>
                      </a:r>
                      <a:r>
                        <a:rPr lang="ko-KR" altLang="en-US" sz="900" baseline="0" dirty="0" smtClean="0"/>
                        <a:t> 아이콘 배치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5</a:t>
                      </a:r>
                      <a:r>
                        <a:rPr lang="ko-KR" altLang="en-US" sz="900" baseline="0" dirty="0" smtClean="0"/>
                        <a:t>개 한꺼번에 보임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스크롤 가능</a:t>
                      </a:r>
                      <a:endParaRPr lang="en-US" altLang="ko-KR" sz="900" baseline="0" dirty="0" smtClean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6. </a:t>
                      </a:r>
                      <a:r>
                        <a:rPr lang="ko-KR" altLang="en-US" sz="900" baseline="0" dirty="0" smtClean="0"/>
                        <a:t>좌측 상단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유저 닉네임과 유저레벨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현재 경험치 그래프를 표시</a:t>
                      </a:r>
                      <a:endParaRPr lang="en-US" altLang="ko-KR" sz="900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7. </a:t>
                      </a:r>
                      <a:r>
                        <a:rPr lang="ko-KR" altLang="en-US" sz="900" baseline="0" dirty="0" smtClean="0"/>
                        <a:t>상단 중간에는 각종 이벤트 및 </a:t>
                      </a:r>
                      <a:r>
                        <a:rPr lang="ko-KR" altLang="en-US" sz="900" baseline="0" dirty="0" err="1" smtClean="0"/>
                        <a:t>캐쉬로</a:t>
                      </a:r>
                      <a:r>
                        <a:rPr lang="ko-KR" altLang="en-US" sz="900" baseline="0" dirty="0" smtClean="0"/>
                        <a:t> 인한 </a:t>
                      </a:r>
                      <a:r>
                        <a:rPr lang="ko-KR" altLang="en-US" sz="900" baseline="0" dirty="0" err="1" smtClean="0"/>
                        <a:t>버프가</a:t>
                      </a:r>
                      <a:r>
                        <a:rPr lang="ko-KR" altLang="en-US" sz="900" baseline="0" dirty="0" smtClean="0"/>
                        <a:t> 발생했을 시 그것을 알 수 있도록 아이콘을 표시해준다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004048" y="1016732"/>
            <a:ext cx="1224136" cy="972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3"/>
          </p:cNvCxnSpPr>
          <p:nvPr/>
        </p:nvCxnSpPr>
        <p:spPr>
          <a:xfrm>
            <a:off x="6228184" y="1502786"/>
            <a:ext cx="576064" cy="168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72200" y="180417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점차 개수가 늘어나는 형식이므로</a:t>
            </a:r>
            <a:endParaRPr lang="en-US" altLang="ko-KR" sz="1200" dirty="0" smtClean="0"/>
          </a:p>
          <a:p>
            <a:r>
              <a:rPr lang="ko-KR" altLang="en-US" sz="1200" dirty="0" smtClean="0"/>
              <a:t>큰 틀이 없어야 함</a:t>
            </a:r>
            <a:endParaRPr lang="en-US" altLang="ko-KR" sz="1200" dirty="0" smtClean="0"/>
          </a:p>
        </p:txBody>
      </p:sp>
      <p:cxnSp>
        <p:nvCxnSpPr>
          <p:cNvPr id="43" name="직선 화살표 연결선 42"/>
          <p:cNvCxnSpPr>
            <a:stCxn id="25" idx="3"/>
          </p:cNvCxnSpPr>
          <p:nvPr/>
        </p:nvCxnSpPr>
        <p:spPr>
          <a:xfrm>
            <a:off x="6016013" y="2267900"/>
            <a:ext cx="614770" cy="1745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02871" y="24895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퀘스트</a:t>
            </a:r>
            <a:r>
              <a:rPr lang="ko-KR" altLang="en-US" dirty="0" smtClean="0"/>
              <a:t> 아이콘</a:t>
            </a:r>
            <a:endParaRPr lang="en-US" altLang="ko-KR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5616116" y="2099692"/>
            <a:ext cx="502168" cy="1568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6118284" y="3213110"/>
            <a:ext cx="614770" cy="1745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02871" y="33876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가능</a:t>
            </a:r>
            <a:endParaRPr lang="en-US" altLang="ko-KR" dirty="0" smtClean="0"/>
          </a:p>
        </p:txBody>
      </p:sp>
      <p:grpSp>
        <p:nvGrpSpPr>
          <p:cNvPr id="23" name="그룹 22"/>
          <p:cNvGrpSpPr/>
          <p:nvPr/>
        </p:nvGrpSpPr>
        <p:grpSpPr>
          <a:xfrm>
            <a:off x="317940" y="731649"/>
            <a:ext cx="5726138" cy="3584679"/>
            <a:chOff x="317940" y="731649"/>
            <a:chExt cx="5726138" cy="3584679"/>
          </a:xfrm>
        </p:grpSpPr>
        <p:sp>
          <p:nvSpPr>
            <p:cNvPr id="3" name="직사각형 2"/>
            <p:cNvSpPr/>
            <p:nvPr/>
          </p:nvSpPr>
          <p:spPr>
            <a:xfrm>
              <a:off x="317940" y="1518787"/>
              <a:ext cx="864096" cy="251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427984" y="800708"/>
              <a:ext cx="701270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캐쉬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66875" y="800708"/>
              <a:ext cx="84913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골드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7544" y="1595636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랭</a:t>
              </a:r>
              <a:r>
                <a:rPr lang="ko-KR" altLang="en-US" sz="1200" dirty="0">
                  <a:solidFill>
                    <a:schemeClr val="tx1"/>
                  </a:solidFill>
                </a:rPr>
                <a:t>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67544" y="2171700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소셜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67544" y="2747764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우편함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467544" y="3284984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옵션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429017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부대편성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버튼화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13521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기술 연구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83806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영웅고용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79912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창고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172575" y="1065022"/>
              <a:ext cx="862086" cy="176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목재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72575" y="1239074"/>
              <a:ext cx="862086" cy="176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철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172575" y="1415474"/>
              <a:ext cx="862086" cy="176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보석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80484" y="1583174"/>
              <a:ext cx="862086" cy="176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유황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81992" y="1759574"/>
              <a:ext cx="862086" cy="1761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맨드레이크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644008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시장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17948" y="2348880"/>
              <a:ext cx="144016" cy="6509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92027" y="2610133"/>
              <a:ext cx="180020" cy="155190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17041" y="2122387"/>
              <a:ext cx="298972" cy="2910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12245" y="2423728"/>
              <a:ext cx="298972" cy="2910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12245" y="2713350"/>
              <a:ext cx="298972" cy="2910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12245" y="3004376"/>
              <a:ext cx="298972" cy="2910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12245" y="3300369"/>
              <a:ext cx="298972" cy="2910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71600" y="1052736"/>
              <a:ext cx="1346355" cy="20810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경험치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3608" y="749839"/>
              <a:ext cx="746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닉네임</a:t>
              </a:r>
              <a:endParaRPr lang="en-US" altLang="ko-KR" sz="12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185" y="731649"/>
              <a:ext cx="676154" cy="59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유저레벨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425967" y="749839"/>
              <a:ext cx="1785993" cy="4265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이벤트 아이콘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6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8173"/>
              </p:ext>
            </p:extLst>
          </p:nvPr>
        </p:nvGraphicFramePr>
        <p:xfrm>
          <a:off x="251520" y="4509120"/>
          <a:ext cx="74643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영웅 얼굴 이미지 위에 별 표시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err="1" smtClean="0"/>
                        <a:t>유닛</a:t>
                      </a:r>
                      <a:r>
                        <a:rPr lang="ko-KR" altLang="en-US" sz="1200" dirty="0" smtClean="0"/>
                        <a:t> 아이콘은 영웅의 이미지 옆에 원형으로 붙어있다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err="1" smtClean="0"/>
                        <a:t>군단장이된</a:t>
                      </a:r>
                      <a:r>
                        <a:rPr lang="ko-KR" altLang="en-US" sz="1200" dirty="0" smtClean="0"/>
                        <a:t> 영웅에게는 군단장 마크를 부여하고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군단장 마크는 자유롭게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제작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4. </a:t>
                      </a:r>
                      <a:r>
                        <a:rPr lang="ko-KR" altLang="en-US" sz="1200" baseline="0" dirty="0" smtClean="0"/>
                        <a:t>군단장 지정 버튼을 누르고 영웅을 선택하면 </a:t>
                      </a:r>
                      <a:r>
                        <a:rPr lang="ko-KR" altLang="en-US" sz="1200" baseline="0" dirty="0" err="1" smtClean="0"/>
                        <a:t>팝업창이</a:t>
                      </a:r>
                      <a:r>
                        <a:rPr lang="ko-KR" altLang="en-US" sz="1200" baseline="0" dirty="0" smtClean="0"/>
                        <a:t> 나타난다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5. </a:t>
                      </a:r>
                      <a:r>
                        <a:rPr lang="ko-KR" altLang="en-US" sz="1200" baseline="0" dirty="0" smtClean="0"/>
                        <a:t>영웅 이름은 최대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자로 표기한다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86419" y="260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군단 배치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717828"/>
            <a:ext cx="6767912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764704"/>
            <a:ext cx="1872208" cy="36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4482171" y="74302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군단장 지정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버튼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580112" y="74302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결정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948264" y="765724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2794660" y="1112424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437464" y="996658"/>
            <a:ext cx="351480" cy="1506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마</a:t>
            </a:r>
            <a:r>
              <a:rPr lang="ko-KR" altLang="en-US" sz="600" dirty="0">
                <a:solidFill>
                  <a:schemeClr val="tx1"/>
                </a:solidFill>
              </a:rPr>
              <a:t>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84888" y="1118144"/>
            <a:ext cx="756084" cy="3319470"/>
            <a:chOff x="3284888" y="1118144"/>
            <a:chExt cx="756084" cy="3319470"/>
          </a:xfrm>
        </p:grpSpPr>
        <p:grpSp>
          <p:nvGrpSpPr>
            <p:cNvPr id="195" name="그룹 194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228" name="그룹 227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33" name="직사각형 23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err="1" smtClean="0">
                      <a:solidFill>
                        <a:schemeClr val="tx1"/>
                      </a:solidFill>
                    </a:rPr>
                    <a:t>유닛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9" name="직사각형 22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136" name="그룹 135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41" name="직사각형 14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그룹 142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5" name="직사각형 144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9" name="직사각형 15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1" name="그룹 240"/>
          <p:cNvGrpSpPr/>
          <p:nvPr/>
        </p:nvGrpSpPr>
        <p:grpSpPr>
          <a:xfrm>
            <a:off x="4530715" y="1118144"/>
            <a:ext cx="756084" cy="3319470"/>
            <a:chOff x="3284888" y="1118144"/>
            <a:chExt cx="756084" cy="3319470"/>
          </a:xfrm>
        </p:grpSpPr>
        <p:grpSp>
          <p:nvGrpSpPr>
            <p:cNvPr id="242" name="그룹 241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271" name="그룹 27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75" name="직사각형 27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2" name="직사각형 27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3" name="그룹 242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265" name="그룹 264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69" name="직사각형 26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6" name="직사각형 265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4" name="그룹 243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259" name="그룹 258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63" name="직사각형 26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0" name="직사각형 259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253" name="그룹 252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57" name="직사각형 25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4" name="직사각형 253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6" name="그룹 245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247" name="그룹 24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51" name="직사각형 25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8" name="직사각형 247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7" name="그룹 276"/>
          <p:cNvGrpSpPr/>
          <p:nvPr/>
        </p:nvGrpSpPr>
        <p:grpSpPr>
          <a:xfrm>
            <a:off x="5776405" y="1118144"/>
            <a:ext cx="756084" cy="3319470"/>
            <a:chOff x="3284888" y="1118144"/>
            <a:chExt cx="756084" cy="3319470"/>
          </a:xfrm>
        </p:grpSpPr>
        <p:grpSp>
          <p:nvGrpSpPr>
            <p:cNvPr id="278" name="그룹 277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307" name="그룹 30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311" name="직사각형 31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직사각형 31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8" name="직사각형 307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9" name="그룹 278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301" name="그룹 30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305" name="직사각형 30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직사각형 30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2" name="직사각형 30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0" name="그룹 279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295" name="그룹 294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99" name="직사각형 29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6" name="직사각형 295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1" name="그룹 280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289" name="그룹 288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93" name="직사각형 29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0" name="직사각형 289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283" name="그룹 282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87" name="직사각형 28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4" name="직사각형 283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1" name="직사각형 17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1165101" y="930301"/>
            <a:ext cx="756084" cy="3319470"/>
            <a:chOff x="3284888" y="1118144"/>
            <a:chExt cx="756084" cy="3319470"/>
          </a:xfrm>
        </p:grpSpPr>
        <p:grpSp>
          <p:nvGrpSpPr>
            <p:cNvPr id="173" name="그룹 172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203" name="그룹 202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07" name="직사각형 20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4" name="직사각형 203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197" name="그룹 19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01" name="직사각형 20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8" name="직사각형 197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190" name="그룹 189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94" name="직사각형 193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1" name="직사각형 190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6" name="그룹 175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184" name="그룹 183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5" name="직사각형 184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82" name="직사각형 181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9" name="직사각형 17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9" name="그룹 208"/>
          <p:cNvGrpSpPr/>
          <p:nvPr/>
        </p:nvGrpSpPr>
        <p:grpSpPr>
          <a:xfrm>
            <a:off x="1943708" y="930301"/>
            <a:ext cx="756084" cy="3319470"/>
            <a:chOff x="3284888" y="1118144"/>
            <a:chExt cx="756084" cy="3319470"/>
          </a:xfrm>
        </p:grpSpPr>
        <p:grpSp>
          <p:nvGrpSpPr>
            <p:cNvPr id="210" name="그룹 209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317" name="그룹 31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321" name="직사각형 32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직사각형 32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8" name="직사각형 317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239" name="그룹 238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315" name="직사각형 31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직사각형 31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0" name="직사각형 239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2" name="그룹 211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227" name="그룹 22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37" name="직사각형 23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0" name="직사각형 229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3" name="그룹 212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221" name="그룹 22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25" name="직사각형 22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2" name="직사각형 22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215" name="그룹 214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19" name="직사각형 21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6" name="직사각형 215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49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322688" y="717828"/>
            <a:ext cx="7344816" cy="3744416"/>
            <a:chOff x="322688" y="717828"/>
            <a:chExt cx="7344816" cy="3744416"/>
          </a:xfrm>
        </p:grpSpPr>
        <p:sp>
          <p:nvSpPr>
            <p:cNvPr id="153" name="직사각형 152"/>
            <p:cNvSpPr/>
            <p:nvPr/>
          </p:nvSpPr>
          <p:spPr>
            <a:xfrm>
              <a:off x="322688" y="717828"/>
              <a:ext cx="7344816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95535" y="764704"/>
              <a:ext cx="2520281" cy="3600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482171" y="743020"/>
              <a:ext cx="936104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군단장 지정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</a:rPr>
              </a:br>
              <a:r>
                <a:rPr lang="en-US" altLang="ko-KR" sz="8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버튼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580112" y="743020"/>
              <a:ext cx="936104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결정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6948264" y="765724"/>
              <a:ext cx="504056" cy="5040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백버튼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직선 화살표 연결선 157"/>
            <p:cNvCxnSpPr/>
            <p:nvPr/>
          </p:nvCxnSpPr>
          <p:spPr>
            <a:xfrm flipV="1">
              <a:off x="2794660" y="1112424"/>
              <a:ext cx="0" cy="266429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9" name="그룹 158"/>
            <p:cNvGrpSpPr/>
            <p:nvPr/>
          </p:nvGrpSpPr>
          <p:grpSpPr>
            <a:xfrm>
              <a:off x="539552" y="923040"/>
              <a:ext cx="504056" cy="3318968"/>
              <a:chOff x="539552" y="923040"/>
              <a:chExt cx="504056" cy="3318968"/>
            </a:xfrm>
          </p:grpSpPr>
          <p:grpSp>
            <p:nvGrpSpPr>
              <p:cNvPr id="285" name="그룹 284"/>
              <p:cNvGrpSpPr/>
              <p:nvPr/>
            </p:nvGrpSpPr>
            <p:grpSpPr>
              <a:xfrm>
                <a:off x="539552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306" name="직사각형 30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직사각형 30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직사각형 30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직사각형 30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6" name="그룹 285"/>
              <p:cNvGrpSpPr/>
              <p:nvPr/>
            </p:nvGrpSpPr>
            <p:grpSpPr>
              <a:xfrm>
                <a:off x="539552" y="1571112"/>
                <a:ext cx="504056" cy="633752"/>
                <a:chOff x="539552" y="923040"/>
                <a:chExt cx="504056" cy="633752"/>
              </a:xfrm>
            </p:grpSpPr>
            <p:sp>
              <p:nvSpPr>
                <p:cNvPr id="302" name="직사각형 30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직사각형 30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직사각형 30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7" name="그룹 286"/>
              <p:cNvGrpSpPr/>
              <p:nvPr/>
            </p:nvGrpSpPr>
            <p:grpSpPr>
              <a:xfrm>
                <a:off x="539552" y="2219184"/>
                <a:ext cx="504056" cy="633752"/>
                <a:chOff x="539552" y="923040"/>
                <a:chExt cx="504056" cy="633752"/>
              </a:xfrm>
            </p:grpSpPr>
            <p:sp>
              <p:nvSpPr>
                <p:cNvPr id="298" name="직사각형 29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8" name="그룹 287"/>
              <p:cNvGrpSpPr/>
              <p:nvPr/>
            </p:nvGrpSpPr>
            <p:grpSpPr>
              <a:xfrm>
                <a:off x="539552" y="2903260"/>
                <a:ext cx="504056" cy="633752"/>
                <a:chOff x="539552" y="923040"/>
                <a:chExt cx="504056" cy="633752"/>
              </a:xfrm>
            </p:grpSpPr>
            <p:sp>
              <p:nvSpPr>
                <p:cNvPr id="294" name="직사각형 29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9" name="그룹 288"/>
              <p:cNvGrpSpPr/>
              <p:nvPr/>
            </p:nvGrpSpPr>
            <p:grpSpPr>
              <a:xfrm>
                <a:off x="539552" y="3608256"/>
                <a:ext cx="504056" cy="633752"/>
                <a:chOff x="539552" y="923040"/>
                <a:chExt cx="504056" cy="633752"/>
              </a:xfrm>
            </p:grpSpPr>
            <p:sp>
              <p:nvSpPr>
                <p:cNvPr id="290" name="직사각형 28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0" name="그룹 159"/>
            <p:cNvGrpSpPr/>
            <p:nvPr/>
          </p:nvGrpSpPr>
          <p:grpSpPr>
            <a:xfrm>
              <a:off x="3284888" y="996658"/>
              <a:ext cx="3231328" cy="3440454"/>
              <a:chOff x="3068864" y="801554"/>
              <a:chExt cx="3231328" cy="3440454"/>
            </a:xfrm>
          </p:grpSpPr>
          <p:grpSp>
            <p:nvGrpSpPr>
              <p:cNvPr id="213" name="그룹 212"/>
              <p:cNvGrpSpPr/>
              <p:nvPr/>
            </p:nvGrpSpPr>
            <p:grpSpPr>
              <a:xfrm>
                <a:off x="4158763" y="9447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83" name="직사각형 28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4" name="그룹 213"/>
              <p:cNvGrpSpPr/>
              <p:nvPr/>
            </p:nvGrpSpPr>
            <p:grpSpPr>
              <a:xfrm>
                <a:off x="4158763" y="1556792"/>
                <a:ext cx="1008112" cy="504056"/>
                <a:chOff x="3051272" y="800708"/>
                <a:chExt cx="1008112" cy="504056"/>
              </a:xfrm>
            </p:grpSpPr>
            <p:sp>
              <p:nvSpPr>
                <p:cNvPr id="281" name="직사각형 28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5" name="그룹 214"/>
              <p:cNvGrpSpPr/>
              <p:nvPr/>
            </p:nvGrpSpPr>
            <p:grpSpPr>
              <a:xfrm>
                <a:off x="4158763" y="220486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79" name="직사각형 27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6" name="그룹 215"/>
              <p:cNvGrpSpPr/>
              <p:nvPr/>
            </p:nvGrpSpPr>
            <p:grpSpPr>
              <a:xfrm>
                <a:off x="4158763" y="292494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77" name="직사각형 27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4158763" y="36450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75" name="직사각형 27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8" name="그룹 217"/>
              <p:cNvGrpSpPr/>
              <p:nvPr/>
            </p:nvGrpSpPr>
            <p:grpSpPr>
              <a:xfrm>
                <a:off x="5292080" y="9447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73" name="직사각형 27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9" name="그룹 218"/>
              <p:cNvGrpSpPr/>
              <p:nvPr/>
            </p:nvGrpSpPr>
            <p:grpSpPr>
              <a:xfrm>
                <a:off x="5292080" y="1556792"/>
                <a:ext cx="1008112" cy="504056"/>
                <a:chOff x="3051272" y="800708"/>
                <a:chExt cx="1008112" cy="504056"/>
              </a:xfrm>
            </p:grpSpPr>
            <p:sp>
              <p:nvSpPr>
                <p:cNvPr id="271" name="직사각형 27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0" name="그룹 219"/>
              <p:cNvGrpSpPr/>
              <p:nvPr/>
            </p:nvGrpSpPr>
            <p:grpSpPr>
              <a:xfrm>
                <a:off x="5292080" y="220486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69" name="직사각형 26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1" name="그룹 220"/>
              <p:cNvGrpSpPr/>
              <p:nvPr/>
            </p:nvGrpSpPr>
            <p:grpSpPr>
              <a:xfrm>
                <a:off x="5292080" y="292494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67" name="직사각형 26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2" name="그룹 221"/>
              <p:cNvGrpSpPr/>
              <p:nvPr/>
            </p:nvGrpSpPr>
            <p:grpSpPr>
              <a:xfrm>
                <a:off x="5292080" y="36450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265" name="직사각형 26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3" name="직사각형 222"/>
              <p:cNvSpPr/>
              <p:nvPr/>
            </p:nvSpPr>
            <p:spPr>
              <a:xfrm>
                <a:off x="3221440" y="801554"/>
                <a:ext cx="351480" cy="15063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4" name="그룹 223"/>
              <p:cNvGrpSpPr/>
              <p:nvPr/>
            </p:nvGrpSpPr>
            <p:grpSpPr>
              <a:xfrm>
                <a:off x="3068864" y="923040"/>
                <a:ext cx="1008112" cy="3318968"/>
                <a:chOff x="539552" y="923040"/>
                <a:chExt cx="1008112" cy="3318968"/>
              </a:xfrm>
            </p:grpSpPr>
            <p:grpSp>
              <p:nvGrpSpPr>
                <p:cNvPr id="225" name="그룹 224"/>
                <p:cNvGrpSpPr/>
                <p:nvPr/>
              </p:nvGrpSpPr>
              <p:grpSpPr>
                <a:xfrm>
                  <a:off x="539552" y="923040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258" name="그룹 257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263" name="직사각형 262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64" name="직사각형 263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59" name="직사각형 258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직사각형 259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직사각형 260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2" name="직사각형 261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6" name="그룹 225"/>
                <p:cNvGrpSpPr/>
                <p:nvPr/>
              </p:nvGrpSpPr>
              <p:grpSpPr>
                <a:xfrm>
                  <a:off x="539552" y="1571112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251" name="그룹 250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256" name="직사각형 255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직사각형 256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52" name="직사각형 251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3" name="직사각형 252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직사각형 253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5" name="직사각형 254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7" name="그룹 226"/>
                <p:cNvGrpSpPr/>
                <p:nvPr/>
              </p:nvGrpSpPr>
              <p:grpSpPr>
                <a:xfrm>
                  <a:off x="539552" y="2219184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244" name="그룹 243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249" name="직사각형 248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0" name="직사각형 249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직사각형 245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직사각형 246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직사각형 247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8" name="그룹 227"/>
                <p:cNvGrpSpPr/>
                <p:nvPr/>
              </p:nvGrpSpPr>
              <p:grpSpPr>
                <a:xfrm>
                  <a:off x="539552" y="2903260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237" name="그룹 236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242" name="직사각형 241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3" name="직사각형 242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38" name="직사각형 237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9" name="직사각형 238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1" name="직사각형 240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9" name="그룹 228"/>
                <p:cNvGrpSpPr/>
                <p:nvPr/>
              </p:nvGrpSpPr>
              <p:grpSpPr>
                <a:xfrm>
                  <a:off x="539552" y="3608256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230" name="그룹 229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235" name="직사각형 234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직사각형 235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31" name="직사각형 230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직사각형 231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직사각형 232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직사각형 233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61" name="그룹 160"/>
            <p:cNvGrpSpPr/>
            <p:nvPr/>
          </p:nvGrpSpPr>
          <p:grpSpPr>
            <a:xfrm>
              <a:off x="1331640" y="923040"/>
              <a:ext cx="504056" cy="3318968"/>
              <a:chOff x="539552" y="923040"/>
              <a:chExt cx="504056" cy="3318968"/>
            </a:xfrm>
          </p:grpSpPr>
          <p:grpSp>
            <p:nvGrpSpPr>
              <p:cNvPr id="188" name="그룹 187"/>
              <p:cNvGrpSpPr/>
              <p:nvPr/>
            </p:nvGrpSpPr>
            <p:grpSpPr>
              <a:xfrm>
                <a:off x="539552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209" name="직사각형 208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9" name="그룹 188"/>
              <p:cNvGrpSpPr/>
              <p:nvPr/>
            </p:nvGrpSpPr>
            <p:grpSpPr>
              <a:xfrm>
                <a:off x="539552" y="1571112"/>
                <a:ext cx="504056" cy="633752"/>
                <a:chOff x="539552" y="923040"/>
                <a:chExt cx="504056" cy="633752"/>
              </a:xfrm>
            </p:grpSpPr>
            <p:sp>
              <p:nvSpPr>
                <p:cNvPr id="205" name="직사각형 20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0" name="그룹 189"/>
              <p:cNvGrpSpPr/>
              <p:nvPr/>
            </p:nvGrpSpPr>
            <p:grpSpPr>
              <a:xfrm>
                <a:off x="539552" y="2219184"/>
                <a:ext cx="504056" cy="633752"/>
                <a:chOff x="539552" y="923040"/>
                <a:chExt cx="504056" cy="633752"/>
              </a:xfrm>
            </p:grpSpPr>
            <p:sp>
              <p:nvSpPr>
                <p:cNvPr id="201" name="직사각형 200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1" name="그룹 190"/>
              <p:cNvGrpSpPr/>
              <p:nvPr/>
            </p:nvGrpSpPr>
            <p:grpSpPr>
              <a:xfrm>
                <a:off x="539552" y="2903260"/>
                <a:ext cx="504056" cy="633752"/>
                <a:chOff x="539552" y="923040"/>
                <a:chExt cx="504056" cy="633752"/>
              </a:xfrm>
            </p:grpSpPr>
            <p:sp>
              <p:nvSpPr>
                <p:cNvPr id="197" name="직사각형 196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2" name="그룹 191"/>
              <p:cNvGrpSpPr/>
              <p:nvPr/>
            </p:nvGrpSpPr>
            <p:grpSpPr>
              <a:xfrm>
                <a:off x="539552" y="3608256"/>
                <a:ext cx="504056" cy="633752"/>
                <a:chOff x="539552" y="923040"/>
                <a:chExt cx="504056" cy="633752"/>
              </a:xfrm>
            </p:grpSpPr>
            <p:sp>
              <p:nvSpPr>
                <p:cNvPr id="193" name="직사각형 192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2" name="그룹 161"/>
            <p:cNvGrpSpPr/>
            <p:nvPr/>
          </p:nvGrpSpPr>
          <p:grpSpPr>
            <a:xfrm>
              <a:off x="2123728" y="923040"/>
              <a:ext cx="504056" cy="3318968"/>
              <a:chOff x="539552" y="923040"/>
              <a:chExt cx="504056" cy="3318968"/>
            </a:xfrm>
          </p:grpSpPr>
          <p:grpSp>
            <p:nvGrpSpPr>
              <p:cNvPr id="163" name="그룹 162"/>
              <p:cNvGrpSpPr/>
              <p:nvPr/>
            </p:nvGrpSpPr>
            <p:grpSpPr>
              <a:xfrm>
                <a:off x="539552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84" name="직사각형 18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4" name="그룹 163"/>
              <p:cNvGrpSpPr/>
              <p:nvPr/>
            </p:nvGrpSpPr>
            <p:grpSpPr>
              <a:xfrm>
                <a:off x="539552" y="1571112"/>
                <a:ext cx="504056" cy="633752"/>
                <a:chOff x="539552" y="923040"/>
                <a:chExt cx="504056" cy="633752"/>
              </a:xfrm>
            </p:grpSpPr>
            <p:sp>
              <p:nvSpPr>
                <p:cNvPr id="180" name="직사각형 17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5" name="그룹 164"/>
              <p:cNvGrpSpPr/>
              <p:nvPr/>
            </p:nvGrpSpPr>
            <p:grpSpPr>
              <a:xfrm>
                <a:off x="539552" y="2219184"/>
                <a:ext cx="504056" cy="633752"/>
                <a:chOff x="539552" y="923040"/>
                <a:chExt cx="504056" cy="633752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6" name="그룹 165"/>
              <p:cNvGrpSpPr/>
              <p:nvPr/>
            </p:nvGrpSpPr>
            <p:grpSpPr>
              <a:xfrm>
                <a:off x="539552" y="2903260"/>
                <a:ext cx="504056" cy="633752"/>
                <a:chOff x="539552" y="923040"/>
                <a:chExt cx="504056" cy="633752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그룹 166"/>
              <p:cNvGrpSpPr/>
              <p:nvPr/>
            </p:nvGrpSpPr>
            <p:grpSpPr>
              <a:xfrm>
                <a:off x="539552" y="3608256"/>
                <a:ext cx="504056" cy="633752"/>
                <a:chOff x="539552" y="923040"/>
                <a:chExt cx="504056" cy="633752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" name="TextBox 1"/>
          <p:cNvSpPr txBox="1"/>
          <p:nvPr/>
        </p:nvSpPr>
        <p:spPr>
          <a:xfrm>
            <a:off x="2946395" y="260648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군단 배치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군단장 선택 팝업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80886"/>
              </p:ext>
            </p:extLst>
          </p:nvPr>
        </p:nvGraphicFramePr>
        <p:xfrm>
          <a:off x="251520" y="4509120"/>
          <a:ext cx="7464344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 smtClean="0"/>
                        <a:t>군단장 지정 버튼을 누르고 영웅을 선택하였을 때 위와 같은 팝업이 </a:t>
                      </a:r>
                      <a:endParaRPr lang="en-US" altLang="ko-KR" sz="1600" dirty="0" smtClean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/>
                        <a:t>    </a:t>
                      </a:r>
                      <a:r>
                        <a:rPr lang="ko-KR" altLang="en-US" sz="1600" dirty="0" smtClean="0"/>
                        <a:t>나타난다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2. </a:t>
                      </a:r>
                      <a:r>
                        <a:rPr lang="ko-KR" altLang="en-US" sz="1600" dirty="0" smtClean="0"/>
                        <a:t>이름은 최대 </a:t>
                      </a:r>
                      <a:r>
                        <a:rPr lang="en-US" altLang="ko-KR" sz="1600" dirty="0" smtClean="0"/>
                        <a:t>5</a:t>
                      </a:r>
                      <a:r>
                        <a:rPr lang="ko-KR" altLang="en-US" sz="1600" dirty="0" smtClean="0"/>
                        <a:t>자까지 표기한다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3. </a:t>
                      </a:r>
                      <a:r>
                        <a:rPr lang="ko-KR" altLang="en-US" sz="1600" baseline="0" dirty="0" smtClean="0"/>
                        <a:t>레벨은 최대 </a:t>
                      </a:r>
                      <a:r>
                        <a:rPr lang="en-US" altLang="ko-KR" sz="1600" baseline="0" dirty="0" smtClean="0"/>
                        <a:t>99(2</a:t>
                      </a:r>
                      <a:r>
                        <a:rPr lang="ko-KR" altLang="en-US" sz="1600" baseline="0" dirty="0" smtClean="0"/>
                        <a:t>자리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까지 표기한다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4. </a:t>
                      </a:r>
                      <a:r>
                        <a:rPr lang="ko-KR" altLang="en-US" sz="1600" baseline="0" dirty="0" err="1" smtClean="0"/>
                        <a:t>스킬이름은</a:t>
                      </a:r>
                      <a:r>
                        <a:rPr lang="ko-KR" altLang="en-US" sz="1600" baseline="0" dirty="0" smtClean="0"/>
                        <a:t> 최대 </a:t>
                      </a:r>
                      <a:r>
                        <a:rPr lang="en-US" altLang="ko-KR" sz="1600" baseline="0" dirty="0" smtClean="0"/>
                        <a:t>10</a:t>
                      </a:r>
                      <a:r>
                        <a:rPr lang="ko-KR" altLang="en-US" sz="1600" baseline="0" dirty="0" smtClean="0"/>
                        <a:t>자까지 표기</a:t>
                      </a:r>
                      <a:endParaRPr lang="en-US" altLang="ko-KR" sz="16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1" name="직사각형 140"/>
          <p:cNvSpPr/>
          <p:nvPr/>
        </p:nvSpPr>
        <p:spPr>
          <a:xfrm>
            <a:off x="1271436" y="1124744"/>
            <a:ext cx="5400600" cy="27723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1655675" y="1521200"/>
            <a:ext cx="788895" cy="7888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영웅 얼굴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512072" y="2765884"/>
            <a:ext cx="1152128" cy="3569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(5</a:t>
            </a:r>
            <a:r>
              <a:rPr lang="ko-KR" altLang="en-US" dirty="0" smtClean="0">
                <a:solidFill>
                  <a:schemeClr val="tx1"/>
                </a:solidFill>
              </a:rPr>
              <a:t>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510211" y="2348880"/>
            <a:ext cx="1152128" cy="3569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레</a:t>
            </a:r>
            <a:r>
              <a:rPr lang="ko-KR" altLang="en-US" dirty="0">
                <a:solidFill>
                  <a:schemeClr val="tx1"/>
                </a:solidFill>
              </a:rPr>
              <a:t>벨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3064639" y="1772816"/>
            <a:ext cx="2801924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군단장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스킬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200838" y="1837860"/>
            <a:ext cx="683244" cy="68324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군단장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스킬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636816" y="3319514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결정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283968" y="3319514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651248" y="1528076"/>
            <a:ext cx="788896" cy="177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별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884082" y="1828363"/>
            <a:ext cx="788896" cy="177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스킬 이름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그룹 267"/>
          <p:cNvGrpSpPr/>
          <p:nvPr/>
        </p:nvGrpSpPr>
        <p:grpSpPr>
          <a:xfrm>
            <a:off x="322688" y="717828"/>
            <a:ext cx="7344816" cy="3744416"/>
            <a:chOff x="322688" y="717828"/>
            <a:chExt cx="7344816" cy="3744416"/>
          </a:xfrm>
        </p:grpSpPr>
        <p:sp>
          <p:nvSpPr>
            <p:cNvPr id="269" name="직사각형 268"/>
            <p:cNvSpPr/>
            <p:nvPr/>
          </p:nvSpPr>
          <p:spPr>
            <a:xfrm>
              <a:off x="322688" y="717828"/>
              <a:ext cx="7344816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395535" y="764704"/>
              <a:ext cx="2520281" cy="3600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4482171" y="743020"/>
              <a:ext cx="936104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군단장 지정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</a:rPr>
              </a:br>
              <a:r>
                <a:rPr lang="en-US" altLang="ko-KR" sz="8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버튼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580112" y="743020"/>
              <a:ext cx="936104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결정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6948264" y="765724"/>
              <a:ext cx="504056" cy="5040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백버튼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4" name="직선 화살표 연결선 273"/>
            <p:cNvCxnSpPr/>
            <p:nvPr/>
          </p:nvCxnSpPr>
          <p:spPr>
            <a:xfrm flipV="1">
              <a:off x="2794660" y="1112424"/>
              <a:ext cx="0" cy="266429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5" name="그룹 274"/>
            <p:cNvGrpSpPr/>
            <p:nvPr/>
          </p:nvGrpSpPr>
          <p:grpSpPr>
            <a:xfrm>
              <a:off x="539552" y="923040"/>
              <a:ext cx="504056" cy="3318968"/>
              <a:chOff x="539552" y="923040"/>
              <a:chExt cx="504056" cy="3318968"/>
            </a:xfrm>
          </p:grpSpPr>
          <p:grpSp>
            <p:nvGrpSpPr>
              <p:cNvPr id="401" name="그룹 400"/>
              <p:cNvGrpSpPr/>
              <p:nvPr/>
            </p:nvGrpSpPr>
            <p:grpSpPr>
              <a:xfrm>
                <a:off x="539552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422" name="직사각형 42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직사각형 42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직사각형 42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5" name="직사각형 42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2" name="그룹 401"/>
              <p:cNvGrpSpPr/>
              <p:nvPr/>
            </p:nvGrpSpPr>
            <p:grpSpPr>
              <a:xfrm>
                <a:off x="539552" y="1571112"/>
                <a:ext cx="504056" cy="633752"/>
                <a:chOff x="539552" y="923040"/>
                <a:chExt cx="504056" cy="633752"/>
              </a:xfrm>
            </p:grpSpPr>
            <p:sp>
              <p:nvSpPr>
                <p:cNvPr id="418" name="직사각형 41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직사각형 41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3" name="그룹 402"/>
              <p:cNvGrpSpPr/>
              <p:nvPr/>
            </p:nvGrpSpPr>
            <p:grpSpPr>
              <a:xfrm>
                <a:off x="539552" y="2219184"/>
                <a:ext cx="504056" cy="633752"/>
                <a:chOff x="539552" y="923040"/>
                <a:chExt cx="504056" cy="633752"/>
              </a:xfrm>
            </p:grpSpPr>
            <p:sp>
              <p:nvSpPr>
                <p:cNvPr id="414" name="직사각형 41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직사각형 41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직사각형 41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직사각형 41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4" name="그룹 403"/>
              <p:cNvGrpSpPr/>
              <p:nvPr/>
            </p:nvGrpSpPr>
            <p:grpSpPr>
              <a:xfrm>
                <a:off x="539552" y="2903260"/>
                <a:ext cx="504056" cy="633752"/>
                <a:chOff x="539552" y="923040"/>
                <a:chExt cx="504056" cy="633752"/>
              </a:xfrm>
            </p:grpSpPr>
            <p:sp>
              <p:nvSpPr>
                <p:cNvPr id="410" name="직사각형 40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직사각형 41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직사각형 41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직사각형 41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5" name="그룹 404"/>
              <p:cNvGrpSpPr/>
              <p:nvPr/>
            </p:nvGrpSpPr>
            <p:grpSpPr>
              <a:xfrm>
                <a:off x="539552" y="3608256"/>
                <a:ext cx="504056" cy="633752"/>
                <a:chOff x="539552" y="923040"/>
                <a:chExt cx="504056" cy="633752"/>
              </a:xfrm>
            </p:grpSpPr>
            <p:sp>
              <p:nvSpPr>
                <p:cNvPr id="406" name="직사각형 40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직사각형 40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직사각형 40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직사각형 40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6" name="그룹 275"/>
            <p:cNvGrpSpPr/>
            <p:nvPr/>
          </p:nvGrpSpPr>
          <p:grpSpPr>
            <a:xfrm>
              <a:off x="3284888" y="996658"/>
              <a:ext cx="3231328" cy="3440454"/>
              <a:chOff x="3068864" y="801554"/>
              <a:chExt cx="3231328" cy="3440454"/>
            </a:xfrm>
          </p:grpSpPr>
          <p:grpSp>
            <p:nvGrpSpPr>
              <p:cNvPr id="329" name="그룹 328"/>
              <p:cNvGrpSpPr/>
              <p:nvPr/>
            </p:nvGrpSpPr>
            <p:grpSpPr>
              <a:xfrm>
                <a:off x="4158763" y="9447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99" name="직사각형 39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0" name="그룹 329"/>
              <p:cNvGrpSpPr/>
              <p:nvPr/>
            </p:nvGrpSpPr>
            <p:grpSpPr>
              <a:xfrm>
                <a:off x="4158763" y="1556792"/>
                <a:ext cx="1008112" cy="504056"/>
                <a:chOff x="3051272" y="800708"/>
                <a:chExt cx="1008112" cy="504056"/>
              </a:xfrm>
            </p:grpSpPr>
            <p:sp>
              <p:nvSpPr>
                <p:cNvPr id="397" name="직사각형 39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1" name="그룹 330"/>
              <p:cNvGrpSpPr/>
              <p:nvPr/>
            </p:nvGrpSpPr>
            <p:grpSpPr>
              <a:xfrm>
                <a:off x="4158763" y="220486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95" name="직사각형 39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직사각형 395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2" name="그룹 331"/>
              <p:cNvGrpSpPr/>
              <p:nvPr/>
            </p:nvGrpSpPr>
            <p:grpSpPr>
              <a:xfrm>
                <a:off x="4158763" y="292494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93" name="직사각형 39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4" name="직사각형 393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3" name="그룹 332"/>
              <p:cNvGrpSpPr/>
              <p:nvPr/>
            </p:nvGrpSpPr>
            <p:grpSpPr>
              <a:xfrm>
                <a:off x="4158763" y="36450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91" name="직사각형 39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직사각형 391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4" name="그룹 333"/>
              <p:cNvGrpSpPr/>
              <p:nvPr/>
            </p:nvGrpSpPr>
            <p:grpSpPr>
              <a:xfrm>
                <a:off x="5292080" y="9447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89" name="직사각형 38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5" name="그룹 334"/>
              <p:cNvGrpSpPr/>
              <p:nvPr/>
            </p:nvGrpSpPr>
            <p:grpSpPr>
              <a:xfrm>
                <a:off x="5292080" y="1556792"/>
                <a:ext cx="1008112" cy="504056"/>
                <a:chOff x="3051272" y="800708"/>
                <a:chExt cx="1008112" cy="504056"/>
              </a:xfrm>
            </p:grpSpPr>
            <p:sp>
              <p:nvSpPr>
                <p:cNvPr id="387" name="직사각형 38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6" name="그룹 335"/>
              <p:cNvGrpSpPr/>
              <p:nvPr/>
            </p:nvGrpSpPr>
            <p:grpSpPr>
              <a:xfrm>
                <a:off x="5292080" y="220486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85" name="직사각형 38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7" name="그룹 336"/>
              <p:cNvGrpSpPr/>
              <p:nvPr/>
            </p:nvGrpSpPr>
            <p:grpSpPr>
              <a:xfrm>
                <a:off x="5292080" y="292494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8" name="그룹 337"/>
              <p:cNvGrpSpPr/>
              <p:nvPr/>
            </p:nvGrpSpPr>
            <p:grpSpPr>
              <a:xfrm>
                <a:off x="5292080" y="3645024"/>
                <a:ext cx="1008112" cy="504056"/>
                <a:chOff x="3051272" y="800708"/>
                <a:chExt cx="1008112" cy="504056"/>
              </a:xfrm>
            </p:grpSpPr>
            <p:sp>
              <p:nvSpPr>
                <p:cNvPr id="381" name="직사각형 38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/>
                <p:cNvSpPr/>
                <p:nvPr/>
              </p:nvSpPr>
              <p:spPr>
                <a:xfrm>
                  <a:off x="3555328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9" name="직사각형 338"/>
              <p:cNvSpPr/>
              <p:nvPr/>
            </p:nvSpPr>
            <p:spPr>
              <a:xfrm>
                <a:off x="3221440" y="801554"/>
                <a:ext cx="351480" cy="15063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0" name="그룹 339"/>
              <p:cNvGrpSpPr/>
              <p:nvPr/>
            </p:nvGrpSpPr>
            <p:grpSpPr>
              <a:xfrm>
                <a:off x="3068864" y="923040"/>
                <a:ext cx="1008112" cy="3318968"/>
                <a:chOff x="539552" y="923040"/>
                <a:chExt cx="1008112" cy="3318968"/>
              </a:xfrm>
            </p:grpSpPr>
            <p:grpSp>
              <p:nvGrpSpPr>
                <p:cNvPr id="341" name="그룹 340"/>
                <p:cNvGrpSpPr/>
                <p:nvPr/>
              </p:nvGrpSpPr>
              <p:grpSpPr>
                <a:xfrm>
                  <a:off x="539552" y="923040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374" name="그룹 373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379" name="직사각형 378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" name="직사각형 379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75" name="직사각형 374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직사각형 375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직사각형 376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직사각형 377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2" name="그룹 341"/>
                <p:cNvGrpSpPr/>
                <p:nvPr/>
              </p:nvGrpSpPr>
              <p:grpSpPr>
                <a:xfrm>
                  <a:off x="539552" y="1571112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367" name="그룹 366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372" name="직사각형 371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3" name="직사각형 372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68" name="직사각형 367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직사각형 368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직사각형 369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직사각형 370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3" name="그룹 342"/>
                <p:cNvGrpSpPr/>
                <p:nvPr/>
              </p:nvGrpSpPr>
              <p:grpSpPr>
                <a:xfrm>
                  <a:off x="539552" y="2219184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365" name="직사각형 364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6" name="직사각형 365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61" name="직사각형 360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직사각형 361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직사각형 362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직사각형 363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4" name="그룹 343"/>
                <p:cNvGrpSpPr/>
                <p:nvPr/>
              </p:nvGrpSpPr>
              <p:grpSpPr>
                <a:xfrm>
                  <a:off x="539552" y="2903260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353" name="그룹 352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358" name="직사각형 357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9" name="직사각형 358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54" name="직사각형 353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5" name="직사각형 354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직사각형 355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직사각형 356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5" name="그룹 344"/>
                <p:cNvGrpSpPr/>
                <p:nvPr/>
              </p:nvGrpSpPr>
              <p:grpSpPr>
                <a:xfrm>
                  <a:off x="539552" y="3608256"/>
                  <a:ext cx="1008112" cy="633752"/>
                  <a:chOff x="539552" y="923040"/>
                  <a:chExt cx="1008112" cy="633752"/>
                </a:xfrm>
              </p:grpSpPr>
              <p:grpSp>
                <p:nvGrpSpPr>
                  <p:cNvPr id="346" name="그룹 345"/>
                  <p:cNvGrpSpPr/>
                  <p:nvPr/>
                </p:nvGrpSpPr>
                <p:grpSpPr>
                  <a:xfrm>
                    <a:off x="539552" y="923040"/>
                    <a:ext cx="1008112" cy="504056"/>
                    <a:chOff x="3051272" y="800708"/>
                    <a:chExt cx="1008112" cy="504056"/>
                  </a:xfrm>
                </p:grpSpPr>
                <p:sp>
                  <p:nvSpPr>
                    <p:cNvPr id="351" name="직사각형 350"/>
                    <p:cNvSpPr/>
                    <p:nvPr/>
                  </p:nvSpPr>
                  <p:spPr>
                    <a:xfrm>
                      <a:off x="3051272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영웅 얼굴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2" name="직사각형 351"/>
                    <p:cNvSpPr/>
                    <p:nvPr/>
                  </p:nvSpPr>
                  <p:spPr>
                    <a:xfrm>
                      <a:off x="3555328" y="800708"/>
                      <a:ext cx="504056" cy="504056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아이콘 이미지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47" name="직사각형 346"/>
                  <p:cNvSpPr/>
                  <p:nvPr/>
                </p:nvSpPr>
                <p:spPr>
                  <a:xfrm>
                    <a:off x="575556" y="936940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직사각형 347"/>
                  <p:cNvSpPr/>
                  <p:nvPr/>
                </p:nvSpPr>
                <p:spPr>
                  <a:xfrm>
                    <a:off x="1079612" y="134857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부대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수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직사각형 348"/>
                  <p:cNvSpPr/>
                  <p:nvPr/>
                </p:nvSpPr>
                <p:spPr>
                  <a:xfrm>
                    <a:off x="539552" y="1448780"/>
                    <a:ext cx="504056" cy="1080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영웅이름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0" name="직사각형 349"/>
                  <p:cNvSpPr/>
                  <p:nvPr/>
                </p:nvSpPr>
                <p:spPr>
                  <a:xfrm>
                    <a:off x="566860" y="1356726"/>
                    <a:ext cx="432048" cy="7879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600" dirty="0" smtClean="0">
                        <a:solidFill>
                          <a:schemeClr val="tx1"/>
                        </a:solidFill>
                      </a:rPr>
                      <a:t>레</a:t>
                    </a:r>
                    <a:r>
                      <a:rPr lang="ko-KR" altLang="en-US" sz="600" dirty="0">
                        <a:solidFill>
                          <a:schemeClr val="tx1"/>
                        </a:solidFill>
                      </a:rPr>
                      <a:t>벨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77" name="그룹 276"/>
            <p:cNvGrpSpPr/>
            <p:nvPr/>
          </p:nvGrpSpPr>
          <p:grpSpPr>
            <a:xfrm>
              <a:off x="1331640" y="923040"/>
              <a:ext cx="504056" cy="3318968"/>
              <a:chOff x="539552" y="923040"/>
              <a:chExt cx="504056" cy="3318968"/>
            </a:xfrm>
          </p:grpSpPr>
          <p:grpSp>
            <p:nvGrpSpPr>
              <p:cNvPr id="304" name="그룹 303"/>
              <p:cNvGrpSpPr/>
              <p:nvPr/>
            </p:nvGrpSpPr>
            <p:grpSpPr>
              <a:xfrm>
                <a:off x="539552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325" name="직사각형 32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직사각형 32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직사각형 32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직사각형 32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5" name="그룹 304"/>
              <p:cNvGrpSpPr/>
              <p:nvPr/>
            </p:nvGrpSpPr>
            <p:grpSpPr>
              <a:xfrm>
                <a:off x="539552" y="1571112"/>
                <a:ext cx="504056" cy="633752"/>
                <a:chOff x="539552" y="923040"/>
                <a:chExt cx="504056" cy="633752"/>
              </a:xfrm>
            </p:grpSpPr>
            <p:sp>
              <p:nvSpPr>
                <p:cNvPr id="321" name="직사각형 320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직사각형 321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직사각형 322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직사각형 323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6" name="그룹 305"/>
              <p:cNvGrpSpPr/>
              <p:nvPr/>
            </p:nvGrpSpPr>
            <p:grpSpPr>
              <a:xfrm>
                <a:off x="539552" y="2219184"/>
                <a:ext cx="504056" cy="633752"/>
                <a:chOff x="539552" y="923040"/>
                <a:chExt cx="504056" cy="633752"/>
              </a:xfrm>
            </p:grpSpPr>
            <p:sp>
              <p:nvSpPr>
                <p:cNvPr id="317" name="직사각형 316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8" name="직사각형 317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직사각형 318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직사각형 319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7" name="그룹 306"/>
              <p:cNvGrpSpPr/>
              <p:nvPr/>
            </p:nvGrpSpPr>
            <p:grpSpPr>
              <a:xfrm>
                <a:off x="539552" y="2903260"/>
                <a:ext cx="504056" cy="633752"/>
                <a:chOff x="539552" y="923040"/>
                <a:chExt cx="504056" cy="633752"/>
              </a:xfrm>
            </p:grpSpPr>
            <p:sp>
              <p:nvSpPr>
                <p:cNvPr id="313" name="직사각형 312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직사각형 313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직사각형 314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직사각형 315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539552" y="3608256"/>
                <a:ext cx="504056" cy="633752"/>
                <a:chOff x="539552" y="923040"/>
                <a:chExt cx="504056" cy="633752"/>
              </a:xfrm>
            </p:grpSpPr>
            <p:sp>
              <p:nvSpPr>
                <p:cNvPr id="309" name="직사각형 308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직사각형 309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직사각형 310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직사각형 311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8" name="그룹 277"/>
            <p:cNvGrpSpPr/>
            <p:nvPr/>
          </p:nvGrpSpPr>
          <p:grpSpPr>
            <a:xfrm>
              <a:off x="2123728" y="923040"/>
              <a:ext cx="504056" cy="3318968"/>
              <a:chOff x="539552" y="923040"/>
              <a:chExt cx="504056" cy="3318968"/>
            </a:xfrm>
          </p:grpSpPr>
          <p:grpSp>
            <p:nvGrpSpPr>
              <p:cNvPr id="279" name="그룹 278"/>
              <p:cNvGrpSpPr/>
              <p:nvPr/>
            </p:nvGrpSpPr>
            <p:grpSpPr>
              <a:xfrm>
                <a:off x="539552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300" name="직사각형 29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직사각형 30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직사각형 30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직사각형 30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그룹 279"/>
              <p:cNvGrpSpPr/>
              <p:nvPr/>
            </p:nvGrpSpPr>
            <p:grpSpPr>
              <a:xfrm>
                <a:off x="539552" y="1571112"/>
                <a:ext cx="504056" cy="633752"/>
                <a:chOff x="539552" y="923040"/>
                <a:chExt cx="504056" cy="633752"/>
              </a:xfrm>
            </p:grpSpPr>
            <p:sp>
              <p:nvSpPr>
                <p:cNvPr id="296" name="직사각형 29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직사각형 29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1" name="그룹 280"/>
              <p:cNvGrpSpPr/>
              <p:nvPr/>
            </p:nvGrpSpPr>
            <p:grpSpPr>
              <a:xfrm>
                <a:off x="539552" y="2219184"/>
                <a:ext cx="504056" cy="633752"/>
                <a:chOff x="539552" y="923040"/>
                <a:chExt cx="504056" cy="633752"/>
              </a:xfrm>
            </p:grpSpPr>
            <p:sp>
              <p:nvSpPr>
                <p:cNvPr id="292" name="직사각형 29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2" name="그룹 281"/>
              <p:cNvGrpSpPr/>
              <p:nvPr/>
            </p:nvGrpSpPr>
            <p:grpSpPr>
              <a:xfrm>
                <a:off x="539552" y="2903260"/>
                <a:ext cx="504056" cy="633752"/>
                <a:chOff x="539552" y="923040"/>
                <a:chExt cx="504056" cy="633752"/>
              </a:xfrm>
            </p:grpSpPr>
            <p:sp>
              <p:nvSpPr>
                <p:cNvPr id="288" name="직사각형 28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3" name="그룹 282"/>
              <p:cNvGrpSpPr/>
              <p:nvPr/>
            </p:nvGrpSpPr>
            <p:grpSpPr>
              <a:xfrm>
                <a:off x="539552" y="3608256"/>
                <a:ext cx="504056" cy="633752"/>
                <a:chOff x="539552" y="923040"/>
                <a:chExt cx="504056" cy="633752"/>
              </a:xfrm>
            </p:grpSpPr>
            <p:sp>
              <p:nvSpPr>
                <p:cNvPr id="284" name="직사각형 28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직사각형 28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4" name="TextBox 3"/>
          <p:cNvSpPr txBox="1"/>
          <p:nvPr/>
        </p:nvSpPr>
        <p:spPr>
          <a:xfrm>
            <a:off x="3061811" y="260648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군단 배치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영웅 정보 팝업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1178106" y="880415"/>
            <a:ext cx="5400600" cy="27723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1406841" y="1345543"/>
            <a:ext cx="788895" cy="6823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영웅 얼굴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354499" y="2063904"/>
            <a:ext cx="919730" cy="2849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레벨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397180" y="1003486"/>
            <a:ext cx="2801924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액티브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스킬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542460" y="1156101"/>
            <a:ext cx="683244" cy="68324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액티브스킬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222659" y="3209514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399220" y="1163529"/>
            <a:ext cx="788896" cy="177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별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354499" y="2351936"/>
            <a:ext cx="919730" cy="2849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이름</a:t>
            </a:r>
            <a:r>
              <a:rPr lang="en-US" altLang="ko-KR" sz="1200" dirty="0" smtClean="0">
                <a:solidFill>
                  <a:schemeClr val="tx1"/>
                </a:solidFill>
              </a:rPr>
              <a:t>(5</a:t>
            </a:r>
            <a:r>
              <a:rPr lang="ko-KR" altLang="en-US" sz="1200" dirty="0" smtClean="0">
                <a:solidFill>
                  <a:schemeClr val="tx1"/>
                </a:solidFill>
              </a:rPr>
              <a:t>자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397180" y="2074032"/>
            <a:ext cx="2801924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군단장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스킬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42460" y="2226647"/>
            <a:ext cx="683244" cy="68324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군단장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스킬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225704" y="1155422"/>
            <a:ext cx="689143" cy="154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스킬 이름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359166" y="1141471"/>
            <a:ext cx="919730" cy="15009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체력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근접공격력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원거리 공격력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방어력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공격속도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이동속도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(6</a:t>
            </a:r>
            <a:r>
              <a:rPr lang="ko-KR" altLang="en-US" sz="900" dirty="0" smtClean="0">
                <a:solidFill>
                  <a:schemeClr val="tx1"/>
                </a:solidFill>
              </a:rPr>
              <a:t>가지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표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2326"/>
              </p:ext>
            </p:extLst>
          </p:nvPr>
        </p:nvGraphicFramePr>
        <p:xfrm>
          <a:off x="251520" y="4509120"/>
          <a:ext cx="74643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smtClean="0"/>
                        <a:t>배치된 영웅을 꾹 </a:t>
                      </a:r>
                      <a:r>
                        <a:rPr lang="ko-KR" altLang="en-US" dirty="0" err="1" smtClean="0"/>
                        <a:t>누루고</a:t>
                      </a:r>
                      <a:r>
                        <a:rPr lang="ko-KR" altLang="en-US" dirty="0" smtClean="0"/>
                        <a:t> 있을 때 나타나는 팝업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 </a:t>
                      </a:r>
                      <a:r>
                        <a:rPr lang="ko-KR" altLang="en-US" baseline="0" dirty="0" smtClean="0"/>
                        <a:t> 전문 병과는 </a:t>
                      </a:r>
                      <a:r>
                        <a:rPr lang="en-US" altLang="ko-KR" baseline="0" dirty="0" smtClean="0"/>
                        <a:t>“XX </a:t>
                      </a:r>
                      <a:r>
                        <a:rPr lang="ko-KR" altLang="en-US" baseline="0" dirty="0" smtClean="0"/>
                        <a:t>전문</a:t>
                      </a:r>
                      <a:r>
                        <a:rPr lang="en-US" altLang="ko-KR" baseline="0" dirty="0" smtClean="0"/>
                        <a:t>” </a:t>
                      </a:r>
                      <a:r>
                        <a:rPr lang="ko-KR" altLang="en-US" baseline="0" dirty="0" smtClean="0"/>
                        <a:t>형식으로 표기하며 최대 </a:t>
                      </a:r>
                      <a:r>
                        <a:rPr lang="en-US" altLang="ko-KR" baseline="0" dirty="0" smtClean="0"/>
                        <a:t>10</a:t>
                      </a:r>
                      <a:r>
                        <a:rPr lang="ko-KR" altLang="en-US" baseline="0" dirty="0" smtClean="0"/>
                        <a:t>자까지 표기한다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3.  </a:t>
                      </a:r>
                      <a:r>
                        <a:rPr lang="ko-KR" altLang="en-US" baseline="0" dirty="0" err="1" smtClean="0"/>
                        <a:t>스테이터스</a:t>
                      </a:r>
                      <a:r>
                        <a:rPr lang="ko-KR" altLang="en-US" baseline="0" dirty="0" smtClean="0"/>
                        <a:t> 수치는 최대 </a:t>
                      </a:r>
                      <a:r>
                        <a:rPr lang="en-US" altLang="ko-KR" baseline="0" dirty="0" smtClean="0"/>
                        <a:t>99,999(5</a:t>
                      </a:r>
                      <a:r>
                        <a:rPr lang="ko-KR" altLang="en-US" baseline="0" dirty="0" smtClean="0"/>
                        <a:t>자리</a:t>
                      </a:r>
                      <a:r>
                        <a:rPr lang="en-US" altLang="ko-KR" baseline="0" dirty="0" smtClean="0"/>
                        <a:t>)</a:t>
                      </a:r>
                      <a:r>
                        <a:rPr lang="ko-KR" altLang="en-US" baseline="0" dirty="0" smtClean="0"/>
                        <a:t>까지 표기한다</a:t>
                      </a:r>
                      <a:r>
                        <a:rPr lang="en-US" altLang="ko-KR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7" name="직사각형 266"/>
          <p:cNvSpPr/>
          <p:nvPr/>
        </p:nvSpPr>
        <p:spPr>
          <a:xfrm>
            <a:off x="4225704" y="2214823"/>
            <a:ext cx="689143" cy="154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스킬 이름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0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49552"/>
              </p:ext>
            </p:extLst>
          </p:nvPr>
        </p:nvGraphicFramePr>
        <p:xfrm>
          <a:off x="780064" y="4609936"/>
          <a:ext cx="74643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군단장을 지정하지 않고 결정 버튼을 누를 경우 위와 같은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확인을 누르면 </a:t>
                      </a:r>
                      <a:r>
                        <a:rPr lang="ko-KR" altLang="en-US" sz="1200" dirty="0" err="1" smtClean="0"/>
                        <a:t>팝업창은</a:t>
                      </a:r>
                      <a:r>
                        <a:rPr lang="ko-KR" altLang="en-US" sz="1200" dirty="0" smtClean="0"/>
                        <a:t> 종료되나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군단장이 정해질 때까지 </a:t>
                      </a:r>
                      <a:r>
                        <a:rPr lang="ko-KR" altLang="en-US" sz="1200" baseline="0" dirty="0" err="1" smtClean="0"/>
                        <a:t>팝업창이</a:t>
                      </a:r>
                      <a:r>
                        <a:rPr lang="ko-KR" altLang="en-US" sz="1200" baseline="0" dirty="0" smtClean="0"/>
                        <a:t> 나타나게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3. </a:t>
                      </a:r>
                      <a:r>
                        <a:rPr lang="ko-KR" altLang="en-US" sz="1200" baseline="0" dirty="0" smtClean="0"/>
                        <a:t>군단장을 지정하고 결정 버튼을 누르면 군단 배치 이전화면으로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46395" y="260648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군단 배치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군단장 </a:t>
            </a:r>
            <a:r>
              <a:rPr lang="ko-KR" altLang="en-US" dirty="0" err="1" smtClean="0"/>
              <a:t>미지정</a:t>
            </a:r>
            <a:r>
              <a:rPr lang="ko-KR" altLang="en-US" dirty="0" smtClean="0"/>
              <a:t> 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717828"/>
            <a:ext cx="6767912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764704"/>
            <a:ext cx="1872208" cy="36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4482171" y="74302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군단장 지정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버튼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580112" y="74302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결정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948264" y="765724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2794660" y="1112424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437464" y="996658"/>
            <a:ext cx="351480" cy="1506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마</a:t>
            </a:r>
            <a:r>
              <a:rPr lang="ko-KR" altLang="en-US" sz="600" dirty="0">
                <a:solidFill>
                  <a:schemeClr val="tx1"/>
                </a:solidFill>
              </a:rPr>
              <a:t>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4" name="그룹 323"/>
          <p:cNvGrpSpPr/>
          <p:nvPr/>
        </p:nvGrpSpPr>
        <p:grpSpPr>
          <a:xfrm>
            <a:off x="1331640" y="923040"/>
            <a:ext cx="504056" cy="3318968"/>
            <a:chOff x="539552" y="923040"/>
            <a:chExt cx="504056" cy="3318968"/>
          </a:xfrm>
        </p:grpSpPr>
        <p:grpSp>
          <p:nvGrpSpPr>
            <p:cNvPr id="325" name="그룹 324"/>
            <p:cNvGrpSpPr/>
            <p:nvPr/>
          </p:nvGrpSpPr>
          <p:grpSpPr>
            <a:xfrm>
              <a:off x="539552" y="923040"/>
              <a:ext cx="504056" cy="633752"/>
              <a:chOff x="539552" y="923040"/>
              <a:chExt cx="504056" cy="633752"/>
            </a:xfrm>
          </p:grpSpPr>
          <p:sp>
            <p:nvSpPr>
              <p:cNvPr id="346" name="직사각형 345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6" name="그룹 325"/>
            <p:cNvGrpSpPr/>
            <p:nvPr/>
          </p:nvGrpSpPr>
          <p:grpSpPr>
            <a:xfrm>
              <a:off x="539552" y="1571112"/>
              <a:ext cx="504056" cy="633752"/>
              <a:chOff x="539552" y="923040"/>
              <a:chExt cx="504056" cy="633752"/>
            </a:xfrm>
          </p:grpSpPr>
          <p:sp>
            <p:nvSpPr>
              <p:cNvPr id="342" name="직사각형 341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7" name="그룹 326"/>
            <p:cNvGrpSpPr/>
            <p:nvPr/>
          </p:nvGrpSpPr>
          <p:grpSpPr>
            <a:xfrm>
              <a:off x="539552" y="2219184"/>
              <a:ext cx="504056" cy="633752"/>
              <a:chOff x="539552" y="923040"/>
              <a:chExt cx="504056" cy="633752"/>
            </a:xfrm>
          </p:grpSpPr>
          <p:sp>
            <p:nvSpPr>
              <p:cNvPr id="338" name="직사각형 337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8" name="그룹 327"/>
            <p:cNvGrpSpPr/>
            <p:nvPr/>
          </p:nvGrpSpPr>
          <p:grpSpPr>
            <a:xfrm>
              <a:off x="539552" y="2903260"/>
              <a:ext cx="504056" cy="633752"/>
              <a:chOff x="539552" y="923040"/>
              <a:chExt cx="504056" cy="633752"/>
            </a:xfrm>
          </p:grpSpPr>
          <p:sp>
            <p:nvSpPr>
              <p:cNvPr id="334" name="직사각형 333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9" name="그룹 328"/>
            <p:cNvGrpSpPr/>
            <p:nvPr/>
          </p:nvGrpSpPr>
          <p:grpSpPr>
            <a:xfrm>
              <a:off x="539552" y="3608256"/>
              <a:ext cx="504056" cy="633752"/>
              <a:chOff x="539552" y="923040"/>
              <a:chExt cx="504056" cy="633752"/>
            </a:xfrm>
          </p:grpSpPr>
          <p:sp>
            <p:nvSpPr>
              <p:cNvPr id="330" name="직사각형 329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50" name="그룹 349"/>
          <p:cNvGrpSpPr/>
          <p:nvPr/>
        </p:nvGrpSpPr>
        <p:grpSpPr>
          <a:xfrm>
            <a:off x="2123728" y="923040"/>
            <a:ext cx="504056" cy="3318968"/>
            <a:chOff x="539552" y="923040"/>
            <a:chExt cx="504056" cy="3318968"/>
          </a:xfrm>
        </p:grpSpPr>
        <p:grpSp>
          <p:nvGrpSpPr>
            <p:cNvPr id="351" name="그룹 350"/>
            <p:cNvGrpSpPr/>
            <p:nvPr/>
          </p:nvGrpSpPr>
          <p:grpSpPr>
            <a:xfrm>
              <a:off x="539552" y="923040"/>
              <a:ext cx="504056" cy="633752"/>
              <a:chOff x="539552" y="923040"/>
              <a:chExt cx="504056" cy="633752"/>
            </a:xfrm>
          </p:grpSpPr>
          <p:sp>
            <p:nvSpPr>
              <p:cNvPr id="372" name="직사각형 371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2" name="그룹 351"/>
            <p:cNvGrpSpPr/>
            <p:nvPr/>
          </p:nvGrpSpPr>
          <p:grpSpPr>
            <a:xfrm>
              <a:off x="539552" y="1571112"/>
              <a:ext cx="504056" cy="633752"/>
              <a:chOff x="539552" y="923040"/>
              <a:chExt cx="504056" cy="633752"/>
            </a:xfrm>
          </p:grpSpPr>
          <p:sp>
            <p:nvSpPr>
              <p:cNvPr id="368" name="직사각형 367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직사각형 370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3" name="그룹 352"/>
            <p:cNvGrpSpPr/>
            <p:nvPr/>
          </p:nvGrpSpPr>
          <p:grpSpPr>
            <a:xfrm>
              <a:off x="539552" y="2219184"/>
              <a:ext cx="504056" cy="633752"/>
              <a:chOff x="539552" y="923040"/>
              <a:chExt cx="504056" cy="633752"/>
            </a:xfrm>
          </p:grpSpPr>
          <p:sp>
            <p:nvSpPr>
              <p:cNvPr id="364" name="직사각형 363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539552" y="2903260"/>
              <a:ext cx="504056" cy="633752"/>
              <a:chOff x="539552" y="923040"/>
              <a:chExt cx="504056" cy="633752"/>
            </a:xfrm>
          </p:grpSpPr>
          <p:sp>
            <p:nvSpPr>
              <p:cNvPr id="360" name="직사각형 359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5" name="그룹 354"/>
            <p:cNvGrpSpPr/>
            <p:nvPr/>
          </p:nvGrpSpPr>
          <p:grpSpPr>
            <a:xfrm>
              <a:off x="539552" y="3608256"/>
              <a:ext cx="504056" cy="633752"/>
              <a:chOff x="539552" y="923040"/>
              <a:chExt cx="504056" cy="633752"/>
            </a:xfrm>
          </p:grpSpPr>
          <p:sp>
            <p:nvSpPr>
              <p:cNvPr id="356" name="직사각형 355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284888" y="1118144"/>
            <a:ext cx="756084" cy="3319470"/>
            <a:chOff x="3284888" y="1118144"/>
            <a:chExt cx="756084" cy="3319470"/>
          </a:xfrm>
        </p:grpSpPr>
        <p:grpSp>
          <p:nvGrpSpPr>
            <p:cNvPr id="195" name="그룹 194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228" name="그룹 227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33" name="직사각형 23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err="1" smtClean="0">
                      <a:solidFill>
                        <a:schemeClr val="tx1"/>
                      </a:solidFill>
                    </a:rPr>
                    <a:t>유닛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9" name="직사각형 22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136" name="그룹 135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41" name="직사각형 14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그룹 142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5" name="직사각형 144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9" name="직사각형 158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1" name="그룹 240"/>
          <p:cNvGrpSpPr/>
          <p:nvPr/>
        </p:nvGrpSpPr>
        <p:grpSpPr>
          <a:xfrm>
            <a:off x="4530715" y="1118144"/>
            <a:ext cx="756084" cy="3319470"/>
            <a:chOff x="3284888" y="1118144"/>
            <a:chExt cx="756084" cy="3319470"/>
          </a:xfrm>
        </p:grpSpPr>
        <p:grpSp>
          <p:nvGrpSpPr>
            <p:cNvPr id="242" name="그룹 241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271" name="그룹 27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75" name="직사각형 27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2" name="직사각형 27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3" name="그룹 242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265" name="그룹 264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69" name="직사각형 26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6" name="직사각형 265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4" name="그룹 243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259" name="그룹 258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63" name="직사각형 26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0" name="직사각형 259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253" name="그룹 252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57" name="직사각형 25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4" name="직사각형 253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6" name="그룹 245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247" name="그룹 24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51" name="직사각형 25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8" name="직사각형 247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7" name="그룹 276"/>
          <p:cNvGrpSpPr/>
          <p:nvPr/>
        </p:nvGrpSpPr>
        <p:grpSpPr>
          <a:xfrm>
            <a:off x="5776405" y="1118144"/>
            <a:ext cx="756084" cy="3319470"/>
            <a:chOff x="3284888" y="1118144"/>
            <a:chExt cx="756084" cy="3319470"/>
          </a:xfrm>
        </p:grpSpPr>
        <p:grpSp>
          <p:nvGrpSpPr>
            <p:cNvPr id="278" name="그룹 277"/>
            <p:cNvGrpSpPr/>
            <p:nvPr/>
          </p:nvGrpSpPr>
          <p:grpSpPr>
            <a:xfrm>
              <a:off x="3284888" y="1118144"/>
              <a:ext cx="756084" cy="633752"/>
              <a:chOff x="539552" y="923040"/>
              <a:chExt cx="756084" cy="633752"/>
            </a:xfrm>
          </p:grpSpPr>
          <p:grpSp>
            <p:nvGrpSpPr>
              <p:cNvPr id="307" name="그룹 306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311" name="직사각형 310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직사각형 311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8" name="직사각형 307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9" name="그룹 278"/>
            <p:cNvGrpSpPr/>
            <p:nvPr/>
          </p:nvGrpSpPr>
          <p:grpSpPr>
            <a:xfrm>
              <a:off x="3284888" y="1787136"/>
              <a:ext cx="756084" cy="633752"/>
              <a:chOff x="539552" y="923040"/>
              <a:chExt cx="756084" cy="633752"/>
            </a:xfrm>
          </p:grpSpPr>
          <p:grpSp>
            <p:nvGrpSpPr>
              <p:cNvPr id="301" name="그룹 300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305" name="직사각형 304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직사각형 305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2" name="직사각형 301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0" name="그룹 279"/>
            <p:cNvGrpSpPr/>
            <p:nvPr/>
          </p:nvGrpSpPr>
          <p:grpSpPr>
            <a:xfrm>
              <a:off x="3284888" y="2435208"/>
              <a:ext cx="756084" cy="633752"/>
              <a:chOff x="539552" y="923040"/>
              <a:chExt cx="756084" cy="633752"/>
            </a:xfrm>
          </p:grpSpPr>
          <p:grpSp>
            <p:nvGrpSpPr>
              <p:cNvPr id="295" name="그룹 294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99" name="직사각형 298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직사각형 299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6" name="직사각형 295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1" name="그룹 280"/>
            <p:cNvGrpSpPr/>
            <p:nvPr/>
          </p:nvGrpSpPr>
          <p:grpSpPr>
            <a:xfrm>
              <a:off x="3284888" y="3097535"/>
              <a:ext cx="756084" cy="633752"/>
              <a:chOff x="539552" y="923040"/>
              <a:chExt cx="756084" cy="633752"/>
            </a:xfrm>
          </p:grpSpPr>
          <p:grpSp>
            <p:nvGrpSpPr>
              <p:cNvPr id="289" name="그룹 288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93" name="직사각형 292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0" name="직사각형 289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>
              <a:off x="3284888" y="3803862"/>
              <a:ext cx="756084" cy="633752"/>
              <a:chOff x="539552" y="923040"/>
              <a:chExt cx="756084" cy="633752"/>
            </a:xfrm>
          </p:grpSpPr>
          <p:grpSp>
            <p:nvGrpSpPr>
              <p:cNvPr id="283" name="그룹 282"/>
              <p:cNvGrpSpPr/>
              <p:nvPr/>
            </p:nvGrpSpPr>
            <p:grpSpPr>
              <a:xfrm>
                <a:off x="539552" y="923040"/>
                <a:ext cx="756084" cy="504056"/>
                <a:chOff x="3051272" y="800708"/>
                <a:chExt cx="756084" cy="504056"/>
              </a:xfrm>
            </p:grpSpPr>
            <p:sp>
              <p:nvSpPr>
                <p:cNvPr id="287" name="직사각형 286"/>
                <p:cNvSpPr/>
                <p:nvPr/>
              </p:nvSpPr>
              <p:spPr>
                <a:xfrm>
                  <a:off x="3051272" y="800708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3555328" y="1052736"/>
                  <a:ext cx="252028" cy="25202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4" name="직사각형 283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105907" y="1433513"/>
            <a:ext cx="4752528" cy="21329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83084" y="1798555"/>
            <a:ext cx="3787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군단장을 지정하지 않으셨습니다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지정하지 않으면 전투가 불가능합니다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3916074" y="3010211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/>
          <p:cNvSpPr/>
          <p:nvPr/>
        </p:nvSpPr>
        <p:spPr>
          <a:xfrm>
            <a:off x="323528" y="692696"/>
            <a:ext cx="7344816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6004952" y="1288971"/>
            <a:ext cx="1663392" cy="31481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518460" y="1514940"/>
            <a:ext cx="636375" cy="636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기술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518460" y="2151315"/>
            <a:ext cx="636375" cy="185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기술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01835" y="26064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기술 연구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레벨업</a:t>
            </a:r>
            <a:endParaRPr lang="en-US" altLang="ko-KR" dirty="0" smtClean="0"/>
          </a:p>
        </p:txBody>
      </p:sp>
      <p:sp>
        <p:nvSpPr>
          <p:cNvPr id="242" name="TextBox 241"/>
          <p:cNvSpPr txBox="1"/>
          <p:nvPr/>
        </p:nvSpPr>
        <p:spPr>
          <a:xfrm>
            <a:off x="6666569" y="1935871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Lv2</a:t>
            </a:r>
            <a:endParaRPr lang="en-US" altLang="ko-KR" sz="300" dirty="0" smtClean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6265818" y="246069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공격력이 </a:t>
            </a:r>
            <a:r>
              <a:rPr lang="en-US" altLang="ko-KR" sz="900" dirty="0">
                <a:solidFill>
                  <a:srgbClr val="FF0000"/>
                </a:solidFill>
              </a:rPr>
              <a:t>2</a:t>
            </a:r>
            <a:r>
              <a:rPr lang="en-US" altLang="ko-KR" sz="900" dirty="0" smtClean="0">
                <a:solidFill>
                  <a:srgbClr val="FF0000"/>
                </a:solidFill>
              </a:rPr>
              <a:t>0%</a:t>
            </a:r>
            <a:r>
              <a:rPr lang="ko-KR" altLang="en-US" sz="900" dirty="0" smtClean="0"/>
              <a:t>만큼</a:t>
            </a:r>
            <a:endParaRPr lang="en-US" altLang="ko-KR" sz="900" dirty="0" smtClean="0"/>
          </a:p>
          <a:p>
            <a:r>
              <a:rPr lang="ko-KR" altLang="en-US" sz="900" dirty="0" smtClean="0"/>
              <a:t>증가합니다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245" name="직사각형 244"/>
          <p:cNvSpPr/>
          <p:nvPr/>
        </p:nvSpPr>
        <p:spPr>
          <a:xfrm>
            <a:off x="6415316" y="3606723"/>
            <a:ext cx="328560" cy="2646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6950852" y="3606723"/>
            <a:ext cx="328560" cy="2646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046206" y="3356993"/>
            <a:ext cx="15808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남은 포인트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최대 </a:t>
            </a:r>
            <a:r>
              <a:rPr lang="ko-KR" altLang="en-US" sz="900" dirty="0" err="1" smtClean="0"/>
              <a:t>포인트량</a:t>
            </a:r>
            <a:endParaRPr lang="en-US" altLang="ko-KR" sz="1600" dirty="0" smtClean="0"/>
          </a:p>
        </p:txBody>
      </p:sp>
      <p:sp>
        <p:nvSpPr>
          <p:cNvPr id="153" name="직사각형 152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9552" y="1348091"/>
            <a:ext cx="1678194" cy="3089021"/>
            <a:chOff x="758330" y="1016731"/>
            <a:chExt cx="1858214" cy="3420381"/>
          </a:xfrm>
        </p:grpSpPr>
        <p:cxnSp>
          <p:nvCxnSpPr>
            <p:cNvPr id="111" name="직선 연결선 110"/>
            <p:cNvCxnSpPr>
              <a:stCxn id="151" idx="3"/>
            </p:cNvCxnSpPr>
            <p:nvPr/>
          </p:nvCxnSpPr>
          <p:spPr>
            <a:xfrm rot="16200000" flipV="1">
              <a:off x="1315737" y="3226314"/>
              <a:ext cx="245194" cy="54360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151" idx="3"/>
            </p:cNvCxnSpPr>
            <p:nvPr/>
          </p:nvCxnSpPr>
          <p:spPr>
            <a:xfrm rot="16200000">
              <a:off x="1788615" y="3297043"/>
              <a:ext cx="245195" cy="4021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그룹 1"/>
            <p:cNvGrpSpPr/>
            <p:nvPr/>
          </p:nvGrpSpPr>
          <p:grpSpPr>
            <a:xfrm>
              <a:off x="1391952" y="3620717"/>
              <a:ext cx="816395" cy="816395"/>
              <a:chOff x="1391952" y="3620717"/>
              <a:chExt cx="816395" cy="816395"/>
            </a:xfrm>
          </p:grpSpPr>
          <p:sp>
            <p:nvSpPr>
              <p:cNvPr id="151" name="직사각형 150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803277" y="2708920"/>
              <a:ext cx="816395" cy="816395"/>
              <a:chOff x="1391952" y="3620717"/>
              <a:chExt cx="816395" cy="816395"/>
            </a:xfrm>
          </p:grpSpPr>
          <p:sp>
            <p:nvSpPr>
              <p:cNvPr id="167" name="직사각형 166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>
              <a:off x="1800149" y="2681722"/>
              <a:ext cx="816395" cy="816395"/>
              <a:chOff x="1391952" y="3620717"/>
              <a:chExt cx="816395" cy="816395"/>
            </a:xfrm>
          </p:grpSpPr>
          <p:sp>
            <p:nvSpPr>
              <p:cNvPr id="170" name="직사각형 169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758330" y="1836050"/>
              <a:ext cx="816395" cy="816395"/>
              <a:chOff x="1391952" y="3620717"/>
              <a:chExt cx="816395" cy="816395"/>
            </a:xfrm>
          </p:grpSpPr>
          <p:sp>
            <p:nvSpPr>
              <p:cNvPr id="173" name="직사각형 172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1800149" y="1836050"/>
              <a:ext cx="816395" cy="816395"/>
              <a:chOff x="1391952" y="3620717"/>
              <a:chExt cx="816395" cy="816395"/>
            </a:xfrm>
          </p:grpSpPr>
          <p:sp>
            <p:nvSpPr>
              <p:cNvPr id="176" name="직사각형 175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758331" y="1016731"/>
              <a:ext cx="816395" cy="816395"/>
              <a:chOff x="1391952" y="3620717"/>
              <a:chExt cx="816395" cy="816395"/>
            </a:xfrm>
          </p:grpSpPr>
          <p:sp>
            <p:nvSpPr>
              <p:cNvPr id="179" name="직사각형 178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1" name="그룹 180"/>
            <p:cNvGrpSpPr/>
            <p:nvPr/>
          </p:nvGrpSpPr>
          <p:grpSpPr>
            <a:xfrm>
              <a:off x="1800149" y="1028051"/>
              <a:ext cx="816395" cy="816395"/>
              <a:chOff x="1391952" y="3620717"/>
              <a:chExt cx="816395" cy="816395"/>
            </a:xfrm>
          </p:grpSpPr>
          <p:sp>
            <p:nvSpPr>
              <p:cNvPr id="182" name="직사각형 181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4" name="직사각형 183"/>
          <p:cNvSpPr/>
          <p:nvPr/>
        </p:nvSpPr>
        <p:spPr>
          <a:xfrm>
            <a:off x="6299271" y="3998397"/>
            <a:ext cx="1122011" cy="351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11760" y="1351043"/>
            <a:ext cx="1668237" cy="3086069"/>
            <a:chOff x="2787232" y="1051827"/>
            <a:chExt cx="1829984" cy="3385285"/>
          </a:xfrm>
        </p:grpSpPr>
        <p:cxnSp>
          <p:nvCxnSpPr>
            <p:cNvPr id="186" name="직선 연결선 185"/>
            <p:cNvCxnSpPr>
              <a:stCxn id="207" idx="3"/>
            </p:cNvCxnSpPr>
            <p:nvPr/>
          </p:nvCxnSpPr>
          <p:spPr>
            <a:xfrm rot="16200000" flipV="1">
              <a:off x="3299692" y="3226314"/>
              <a:ext cx="245194" cy="54360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>
              <a:stCxn id="207" idx="3"/>
            </p:cNvCxnSpPr>
            <p:nvPr/>
          </p:nvCxnSpPr>
          <p:spPr>
            <a:xfrm rot="16200000">
              <a:off x="3772570" y="3297043"/>
              <a:ext cx="245195" cy="4021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8" name="그룹 187"/>
            <p:cNvGrpSpPr/>
            <p:nvPr/>
          </p:nvGrpSpPr>
          <p:grpSpPr>
            <a:xfrm>
              <a:off x="3375907" y="3620717"/>
              <a:ext cx="816395" cy="816395"/>
              <a:chOff x="1391952" y="3620717"/>
              <a:chExt cx="816395" cy="816395"/>
            </a:xfrm>
          </p:grpSpPr>
          <p:sp>
            <p:nvSpPr>
              <p:cNvPr id="207" name="직사각형 206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2787232" y="2708920"/>
              <a:ext cx="783788" cy="721897"/>
              <a:chOff x="2787232" y="2708920"/>
              <a:chExt cx="783788" cy="721897"/>
            </a:xfrm>
          </p:grpSpPr>
          <p:sp>
            <p:nvSpPr>
              <p:cNvPr id="205" name="직사각형 204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6" name="그룹 215"/>
            <p:cNvGrpSpPr/>
            <p:nvPr/>
          </p:nvGrpSpPr>
          <p:grpSpPr>
            <a:xfrm>
              <a:off x="3833428" y="2708920"/>
              <a:ext cx="783788" cy="721897"/>
              <a:chOff x="2787232" y="2708920"/>
              <a:chExt cx="783788" cy="721897"/>
            </a:xfrm>
          </p:grpSpPr>
          <p:sp>
            <p:nvSpPr>
              <p:cNvPr id="217" name="직사각형 216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0" name="그룹 219"/>
            <p:cNvGrpSpPr/>
            <p:nvPr/>
          </p:nvGrpSpPr>
          <p:grpSpPr>
            <a:xfrm>
              <a:off x="3833428" y="1883299"/>
              <a:ext cx="783788" cy="721897"/>
              <a:chOff x="2787232" y="2708920"/>
              <a:chExt cx="783788" cy="721897"/>
            </a:xfrm>
          </p:grpSpPr>
          <p:sp>
            <p:nvSpPr>
              <p:cNvPr id="221" name="직사각형 220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4" name="그룹 223"/>
            <p:cNvGrpSpPr/>
            <p:nvPr/>
          </p:nvGrpSpPr>
          <p:grpSpPr>
            <a:xfrm>
              <a:off x="2787232" y="1883299"/>
              <a:ext cx="783788" cy="721897"/>
              <a:chOff x="2787232" y="2708920"/>
              <a:chExt cx="783788" cy="721897"/>
            </a:xfrm>
          </p:grpSpPr>
          <p:sp>
            <p:nvSpPr>
              <p:cNvPr id="225" name="직사각형 224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8" name="그룹 227"/>
            <p:cNvGrpSpPr/>
            <p:nvPr/>
          </p:nvGrpSpPr>
          <p:grpSpPr>
            <a:xfrm>
              <a:off x="2787232" y="1051827"/>
              <a:ext cx="783788" cy="721897"/>
              <a:chOff x="2787232" y="2708920"/>
              <a:chExt cx="783788" cy="721897"/>
            </a:xfrm>
          </p:grpSpPr>
          <p:sp>
            <p:nvSpPr>
              <p:cNvPr id="229" name="직사각형 228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3" name="그룹 232"/>
            <p:cNvGrpSpPr/>
            <p:nvPr/>
          </p:nvGrpSpPr>
          <p:grpSpPr>
            <a:xfrm>
              <a:off x="3819094" y="1051827"/>
              <a:ext cx="783788" cy="721897"/>
              <a:chOff x="2787232" y="2708920"/>
              <a:chExt cx="783788" cy="721897"/>
            </a:xfrm>
          </p:grpSpPr>
          <p:sp>
            <p:nvSpPr>
              <p:cNvPr id="234" name="직사각형 233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타원 235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23528" y="692697"/>
            <a:ext cx="7344816" cy="5760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7092280" y="726604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01008"/>
            <a:ext cx="1933614" cy="60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31" y="692697"/>
            <a:ext cx="1901559" cy="59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65" y="692696"/>
            <a:ext cx="1981236" cy="60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5" name="그룹 264"/>
          <p:cNvGrpSpPr/>
          <p:nvPr/>
        </p:nvGrpSpPr>
        <p:grpSpPr>
          <a:xfrm>
            <a:off x="4212884" y="1351043"/>
            <a:ext cx="1668237" cy="3086069"/>
            <a:chOff x="2787232" y="1051827"/>
            <a:chExt cx="1829984" cy="3385285"/>
          </a:xfrm>
        </p:grpSpPr>
        <p:cxnSp>
          <p:nvCxnSpPr>
            <p:cNvPr id="266" name="직선 연결선 265"/>
            <p:cNvCxnSpPr>
              <a:stCxn id="293" idx="3"/>
            </p:cNvCxnSpPr>
            <p:nvPr/>
          </p:nvCxnSpPr>
          <p:spPr>
            <a:xfrm rot="16200000" flipV="1">
              <a:off x="3299692" y="3226314"/>
              <a:ext cx="245194" cy="54360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7" name="직선 연결선 266"/>
            <p:cNvCxnSpPr>
              <a:stCxn id="293" idx="3"/>
            </p:cNvCxnSpPr>
            <p:nvPr/>
          </p:nvCxnSpPr>
          <p:spPr>
            <a:xfrm rot="16200000">
              <a:off x="3772570" y="3297043"/>
              <a:ext cx="245195" cy="4021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68" name="그룹 267"/>
            <p:cNvGrpSpPr/>
            <p:nvPr/>
          </p:nvGrpSpPr>
          <p:grpSpPr>
            <a:xfrm>
              <a:off x="3375907" y="3620717"/>
              <a:ext cx="816395" cy="816395"/>
              <a:chOff x="1391952" y="3620717"/>
              <a:chExt cx="816395" cy="816395"/>
            </a:xfrm>
          </p:grpSpPr>
          <p:sp>
            <p:nvSpPr>
              <p:cNvPr id="293" name="직사각형 292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9" name="그룹 268"/>
            <p:cNvGrpSpPr/>
            <p:nvPr/>
          </p:nvGrpSpPr>
          <p:grpSpPr>
            <a:xfrm>
              <a:off x="2787232" y="2708920"/>
              <a:ext cx="783788" cy="721897"/>
              <a:chOff x="2787232" y="2708920"/>
              <a:chExt cx="783788" cy="721897"/>
            </a:xfrm>
          </p:grpSpPr>
          <p:sp>
            <p:nvSpPr>
              <p:cNvPr id="290" name="직사각형 289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3833428" y="2708920"/>
              <a:ext cx="783788" cy="721897"/>
              <a:chOff x="2787232" y="2708920"/>
              <a:chExt cx="783788" cy="721897"/>
            </a:xfrm>
          </p:grpSpPr>
          <p:sp>
            <p:nvSpPr>
              <p:cNvPr id="287" name="직사각형 286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3833428" y="1883299"/>
              <a:ext cx="783788" cy="721897"/>
              <a:chOff x="2787232" y="2708920"/>
              <a:chExt cx="783788" cy="721897"/>
            </a:xfrm>
          </p:grpSpPr>
          <p:sp>
            <p:nvSpPr>
              <p:cNvPr id="284" name="직사각형 283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2" name="그룹 271"/>
            <p:cNvGrpSpPr/>
            <p:nvPr/>
          </p:nvGrpSpPr>
          <p:grpSpPr>
            <a:xfrm>
              <a:off x="2787232" y="1883299"/>
              <a:ext cx="783788" cy="721897"/>
              <a:chOff x="2787232" y="2708920"/>
              <a:chExt cx="783788" cy="721897"/>
            </a:xfrm>
          </p:grpSpPr>
          <p:sp>
            <p:nvSpPr>
              <p:cNvPr id="281" name="직사각형 280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3" name="그룹 272"/>
            <p:cNvGrpSpPr/>
            <p:nvPr/>
          </p:nvGrpSpPr>
          <p:grpSpPr>
            <a:xfrm>
              <a:off x="2787232" y="1051827"/>
              <a:ext cx="783788" cy="721897"/>
              <a:chOff x="2787232" y="2708920"/>
              <a:chExt cx="783788" cy="721897"/>
            </a:xfrm>
          </p:grpSpPr>
          <p:sp>
            <p:nvSpPr>
              <p:cNvPr id="278" name="직사각형 277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타원 279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4" name="그룹 273"/>
            <p:cNvGrpSpPr/>
            <p:nvPr/>
          </p:nvGrpSpPr>
          <p:grpSpPr>
            <a:xfrm>
              <a:off x="3819094" y="1051827"/>
              <a:ext cx="783788" cy="721897"/>
              <a:chOff x="2787232" y="2708920"/>
              <a:chExt cx="783788" cy="721897"/>
            </a:xfrm>
          </p:grpSpPr>
          <p:sp>
            <p:nvSpPr>
              <p:cNvPr id="275" name="직사각형 274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95" name="직선 화살표 연결선 294"/>
          <p:cNvCxnSpPr/>
          <p:nvPr/>
        </p:nvCxnSpPr>
        <p:spPr>
          <a:xfrm flipV="1">
            <a:off x="467544" y="1514939"/>
            <a:ext cx="0" cy="2758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51276"/>
              </p:ext>
            </p:extLst>
          </p:nvPr>
        </p:nvGraphicFramePr>
        <p:xfrm>
          <a:off x="323528" y="4548708"/>
          <a:ext cx="7464344" cy="2263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50" dirty="0" smtClean="0"/>
                        <a:t>1. </a:t>
                      </a:r>
                      <a:r>
                        <a:rPr lang="ko-KR" altLang="en-US" sz="1050" dirty="0" smtClean="0"/>
                        <a:t>기술 연구의 상단에는 </a:t>
                      </a:r>
                      <a:r>
                        <a:rPr lang="ko-KR" altLang="en-US" sz="1050" dirty="0" err="1" smtClean="0"/>
                        <a:t>유닛의</a:t>
                      </a:r>
                      <a:r>
                        <a:rPr lang="ko-KR" altLang="en-US" sz="1050" dirty="0" smtClean="0"/>
                        <a:t> 아이콘이 존재하며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유닛</a:t>
                      </a:r>
                      <a:r>
                        <a:rPr lang="ko-KR" altLang="en-US" sz="1050" dirty="0" smtClean="0"/>
                        <a:t> 아이콘을 선택하면 그에 맞는 기술 연구 </a:t>
                      </a:r>
                      <a:r>
                        <a:rPr lang="ko-KR" altLang="en-US" sz="1050" dirty="0" err="1" smtClean="0"/>
                        <a:t>트리로</a:t>
                      </a:r>
                      <a:r>
                        <a:rPr lang="ko-KR" altLang="en-US" sz="1050" dirty="0" smtClean="0"/>
                        <a:t> 전환된다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2. </a:t>
                      </a:r>
                      <a:r>
                        <a:rPr lang="ko-KR" altLang="en-US" sz="1050" dirty="0" smtClean="0"/>
                        <a:t>상단의 </a:t>
                      </a:r>
                      <a:r>
                        <a:rPr lang="ko-KR" altLang="en-US" sz="1050" dirty="0" err="1" smtClean="0"/>
                        <a:t>유닛</a:t>
                      </a:r>
                      <a:r>
                        <a:rPr lang="ko-KR" altLang="en-US" sz="1050" dirty="0" smtClean="0"/>
                        <a:t> 아이콘 옆의 원에는 현재 투자한 포인트 량을 나타낸다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166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3. </a:t>
                      </a:r>
                      <a:r>
                        <a:rPr lang="ko-KR" altLang="en-US" sz="1050" baseline="0" dirty="0" smtClean="0"/>
                        <a:t>기술 연구 </a:t>
                      </a:r>
                      <a:r>
                        <a:rPr lang="ko-KR" altLang="en-US" sz="1050" baseline="0" dirty="0" err="1" smtClean="0"/>
                        <a:t>트리의</a:t>
                      </a:r>
                      <a:r>
                        <a:rPr lang="ko-KR" altLang="en-US" sz="1050" baseline="0" dirty="0" smtClean="0"/>
                        <a:t> 아이콘은 활성화 상태와 비활성화 상태 두 가지가 존재한다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2645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4. </a:t>
                      </a:r>
                      <a:r>
                        <a:rPr lang="ko-KR" altLang="en-US" sz="1050" baseline="0" dirty="0" smtClean="0"/>
                        <a:t>우측의 </a:t>
                      </a:r>
                      <a:r>
                        <a:rPr lang="ko-KR" altLang="en-US" sz="1050" baseline="0" dirty="0" err="1" smtClean="0"/>
                        <a:t>정보창에서는</a:t>
                      </a:r>
                      <a:r>
                        <a:rPr lang="ko-KR" altLang="en-US" sz="1050" baseline="0" dirty="0" smtClean="0"/>
                        <a:t> 기술에 포인트를 투자할 수 있으며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확정 버튼을 누르면 용맹 포인트가 소모되고 적용된다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205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5. </a:t>
                      </a:r>
                      <a:r>
                        <a:rPr lang="ko-KR" altLang="en-US" sz="1050" baseline="0" dirty="0" smtClean="0"/>
                        <a:t>현재까지 선택한 기술 연구를 취소하려면 </a:t>
                      </a:r>
                      <a:r>
                        <a:rPr lang="ko-KR" altLang="en-US" sz="1050" baseline="0" dirty="0" err="1" smtClean="0"/>
                        <a:t>백버튼을</a:t>
                      </a:r>
                      <a:r>
                        <a:rPr lang="ko-KR" altLang="en-US" sz="1050" baseline="0" dirty="0" smtClean="0"/>
                        <a:t> 사용하여 취소시킬 수 있다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205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6. </a:t>
                      </a:r>
                      <a:r>
                        <a:rPr lang="ko-KR" altLang="en-US" sz="1050" baseline="0" dirty="0" smtClean="0"/>
                        <a:t>정보를 보여주는 </a:t>
                      </a:r>
                      <a:r>
                        <a:rPr lang="ko-KR" altLang="en-US" sz="1050" baseline="0" dirty="0" err="1" smtClean="0"/>
                        <a:t>우측창은</a:t>
                      </a:r>
                      <a:r>
                        <a:rPr lang="ko-KR" altLang="en-US" sz="1050" baseline="0" dirty="0" smtClean="0"/>
                        <a:t> 최대한 좁게 디자인하여 공간을 확보한다</a:t>
                      </a:r>
                      <a:r>
                        <a:rPr lang="en-US" altLang="ko-KR" sz="1050" baseline="0" dirty="0" smtClean="0"/>
                        <a:t>. </a:t>
                      </a:r>
                    </a:p>
                  </a:txBody>
                  <a:tcPr/>
                </a:tc>
              </a:tr>
              <a:tr h="205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7. </a:t>
                      </a:r>
                      <a:r>
                        <a:rPr lang="ko-KR" altLang="en-US" sz="1050" baseline="0" dirty="0" smtClean="0"/>
                        <a:t>기술 연구 </a:t>
                      </a:r>
                      <a:r>
                        <a:rPr lang="ko-KR" altLang="en-US" sz="1050" baseline="0" dirty="0" err="1" smtClean="0"/>
                        <a:t>트리에</a:t>
                      </a:r>
                      <a:r>
                        <a:rPr lang="ko-KR" altLang="en-US" sz="1050" baseline="0" dirty="0" smtClean="0"/>
                        <a:t> 사용되는 화살표는 넓이 </a:t>
                      </a:r>
                      <a:r>
                        <a:rPr lang="en-US" altLang="ko-KR" sz="1050" baseline="0" dirty="0" smtClean="0"/>
                        <a:t>256, </a:t>
                      </a:r>
                      <a:r>
                        <a:rPr lang="ko-KR" altLang="en-US" sz="1050" baseline="0" dirty="0" smtClean="0"/>
                        <a:t>높이 </a:t>
                      </a:r>
                      <a:r>
                        <a:rPr lang="en-US" altLang="ko-KR" sz="1050" baseline="0" dirty="0" smtClean="0"/>
                        <a:t>32</a:t>
                      </a:r>
                      <a:r>
                        <a:rPr lang="ko-KR" altLang="en-US" sz="1050" baseline="0" dirty="0" smtClean="0"/>
                        <a:t>의 공간에서 끝과 끝이 닫는 길이의 사이즈로 제작한다</a:t>
                      </a:r>
                      <a:r>
                        <a:rPr lang="en-US" altLang="ko-KR" sz="1050" baseline="0" smtClean="0"/>
                        <a:t>.</a:t>
                      </a:r>
                      <a:endParaRPr lang="en-US" altLang="ko-KR" sz="105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1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/>
          <p:cNvSpPr/>
          <p:nvPr/>
        </p:nvSpPr>
        <p:spPr>
          <a:xfrm>
            <a:off x="323528" y="692696"/>
            <a:ext cx="7344816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6004952" y="1288971"/>
            <a:ext cx="1663392" cy="31481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518460" y="1514940"/>
            <a:ext cx="636375" cy="636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기술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518460" y="2151315"/>
            <a:ext cx="636375" cy="185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기술 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01835" y="26064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기술 연구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활성화</a:t>
            </a:r>
            <a:endParaRPr lang="en-US" altLang="ko-KR" dirty="0" smtClean="0"/>
          </a:p>
        </p:txBody>
      </p:sp>
      <p:sp>
        <p:nvSpPr>
          <p:cNvPr id="242" name="TextBox 241"/>
          <p:cNvSpPr txBox="1"/>
          <p:nvPr/>
        </p:nvSpPr>
        <p:spPr>
          <a:xfrm>
            <a:off x="6666569" y="1935871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Lv2</a:t>
            </a:r>
            <a:endParaRPr lang="en-US" altLang="ko-KR" sz="300" dirty="0" smtClean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6265818" y="246069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공격력이 </a:t>
            </a:r>
            <a:r>
              <a:rPr lang="en-US" altLang="ko-KR" sz="900" dirty="0">
                <a:solidFill>
                  <a:srgbClr val="FF0000"/>
                </a:solidFill>
              </a:rPr>
              <a:t>2</a:t>
            </a:r>
            <a:r>
              <a:rPr lang="en-US" altLang="ko-KR" sz="900" dirty="0" smtClean="0">
                <a:solidFill>
                  <a:srgbClr val="FF0000"/>
                </a:solidFill>
              </a:rPr>
              <a:t>0%</a:t>
            </a:r>
            <a:r>
              <a:rPr lang="ko-KR" altLang="en-US" sz="900" dirty="0" smtClean="0"/>
              <a:t>만큼</a:t>
            </a:r>
            <a:endParaRPr lang="en-US" altLang="ko-KR" sz="900" dirty="0" smtClean="0"/>
          </a:p>
          <a:p>
            <a:r>
              <a:rPr lang="ko-KR" altLang="en-US" sz="900" dirty="0" smtClean="0"/>
              <a:t>증가합니다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245" name="직사각형 244"/>
          <p:cNvSpPr/>
          <p:nvPr/>
        </p:nvSpPr>
        <p:spPr>
          <a:xfrm>
            <a:off x="6415316" y="3606723"/>
            <a:ext cx="328560" cy="2646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6950852" y="3606723"/>
            <a:ext cx="328560" cy="2646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046206" y="3356993"/>
            <a:ext cx="15808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남은 포인트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최대 </a:t>
            </a:r>
            <a:r>
              <a:rPr lang="ko-KR" altLang="en-US" sz="900" dirty="0" err="1" smtClean="0"/>
              <a:t>포인트량</a:t>
            </a:r>
            <a:endParaRPr lang="en-US" altLang="ko-KR" sz="1600" dirty="0" smtClean="0"/>
          </a:p>
        </p:txBody>
      </p:sp>
      <p:sp>
        <p:nvSpPr>
          <p:cNvPr id="153" name="직사각형 152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9552" y="1348091"/>
            <a:ext cx="1678194" cy="3089021"/>
            <a:chOff x="758330" y="1016731"/>
            <a:chExt cx="1858214" cy="3420381"/>
          </a:xfrm>
        </p:grpSpPr>
        <p:cxnSp>
          <p:nvCxnSpPr>
            <p:cNvPr id="111" name="직선 연결선 110"/>
            <p:cNvCxnSpPr>
              <a:stCxn id="151" idx="3"/>
            </p:cNvCxnSpPr>
            <p:nvPr/>
          </p:nvCxnSpPr>
          <p:spPr>
            <a:xfrm rot="16200000" flipV="1">
              <a:off x="1315737" y="3226314"/>
              <a:ext cx="245194" cy="54360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151" idx="3"/>
            </p:cNvCxnSpPr>
            <p:nvPr/>
          </p:nvCxnSpPr>
          <p:spPr>
            <a:xfrm rot="16200000">
              <a:off x="1788615" y="3297043"/>
              <a:ext cx="245195" cy="4021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그룹 1"/>
            <p:cNvGrpSpPr/>
            <p:nvPr/>
          </p:nvGrpSpPr>
          <p:grpSpPr>
            <a:xfrm>
              <a:off x="1391952" y="3620717"/>
              <a:ext cx="816395" cy="816395"/>
              <a:chOff x="1391952" y="3620717"/>
              <a:chExt cx="816395" cy="816395"/>
            </a:xfrm>
          </p:grpSpPr>
          <p:sp>
            <p:nvSpPr>
              <p:cNvPr id="151" name="직사각형 150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803277" y="2708920"/>
              <a:ext cx="816395" cy="816395"/>
              <a:chOff x="1391952" y="3620717"/>
              <a:chExt cx="816395" cy="816395"/>
            </a:xfrm>
          </p:grpSpPr>
          <p:sp>
            <p:nvSpPr>
              <p:cNvPr id="167" name="직사각형 166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>
              <a:off x="1800149" y="2681722"/>
              <a:ext cx="816395" cy="816395"/>
              <a:chOff x="1391952" y="3620717"/>
              <a:chExt cx="816395" cy="816395"/>
            </a:xfrm>
          </p:grpSpPr>
          <p:sp>
            <p:nvSpPr>
              <p:cNvPr id="170" name="직사각형 169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758330" y="1836050"/>
              <a:ext cx="816395" cy="816395"/>
              <a:chOff x="1391952" y="3620717"/>
              <a:chExt cx="816395" cy="816395"/>
            </a:xfrm>
          </p:grpSpPr>
          <p:sp>
            <p:nvSpPr>
              <p:cNvPr id="173" name="직사각형 172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1800149" y="1836050"/>
              <a:ext cx="816395" cy="816395"/>
              <a:chOff x="1391952" y="3620717"/>
              <a:chExt cx="816395" cy="816395"/>
            </a:xfrm>
          </p:grpSpPr>
          <p:sp>
            <p:nvSpPr>
              <p:cNvPr id="176" name="직사각형 175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758331" y="1016731"/>
              <a:ext cx="816395" cy="816395"/>
              <a:chOff x="1391952" y="3620717"/>
              <a:chExt cx="816395" cy="816395"/>
            </a:xfrm>
          </p:grpSpPr>
          <p:sp>
            <p:nvSpPr>
              <p:cNvPr id="179" name="직사각형 178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1" name="그룹 180"/>
            <p:cNvGrpSpPr/>
            <p:nvPr/>
          </p:nvGrpSpPr>
          <p:grpSpPr>
            <a:xfrm>
              <a:off x="1800149" y="1028051"/>
              <a:ext cx="816395" cy="816395"/>
              <a:chOff x="1391952" y="3620717"/>
              <a:chExt cx="816395" cy="816395"/>
            </a:xfrm>
          </p:grpSpPr>
          <p:sp>
            <p:nvSpPr>
              <p:cNvPr id="182" name="직사각형 181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4" name="직사각형 183"/>
          <p:cNvSpPr/>
          <p:nvPr/>
        </p:nvSpPr>
        <p:spPr>
          <a:xfrm>
            <a:off x="6299271" y="3998397"/>
            <a:ext cx="1122011" cy="351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11760" y="1351043"/>
            <a:ext cx="1668237" cy="3086069"/>
            <a:chOff x="2787232" y="1051827"/>
            <a:chExt cx="1829984" cy="3385285"/>
          </a:xfrm>
        </p:grpSpPr>
        <p:cxnSp>
          <p:nvCxnSpPr>
            <p:cNvPr id="186" name="직선 연결선 185"/>
            <p:cNvCxnSpPr>
              <a:stCxn id="207" idx="3"/>
            </p:cNvCxnSpPr>
            <p:nvPr/>
          </p:nvCxnSpPr>
          <p:spPr>
            <a:xfrm rot="16200000" flipV="1">
              <a:off x="3299692" y="3226314"/>
              <a:ext cx="245194" cy="54360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>
              <a:stCxn id="207" idx="3"/>
            </p:cNvCxnSpPr>
            <p:nvPr/>
          </p:nvCxnSpPr>
          <p:spPr>
            <a:xfrm rot="16200000">
              <a:off x="3772570" y="3297043"/>
              <a:ext cx="245195" cy="4021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8" name="그룹 187"/>
            <p:cNvGrpSpPr/>
            <p:nvPr/>
          </p:nvGrpSpPr>
          <p:grpSpPr>
            <a:xfrm>
              <a:off x="3375907" y="3620717"/>
              <a:ext cx="816395" cy="816395"/>
              <a:chOff x="1391952" y="3620717"/>
              <a:chExt cx="816395" cy="816395"/>
            </a:xfrm>
          </p:grpSpPr>
          <p:sp>
            <p:nvSpPr>
              <p:cNvPr id="207" name="직사각형 206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2787232" y="2708920"/>
              <a:ext cx="783788" cy="721897"/>
              <a:chOff x="2787232" y="2708920"/>
              <a:chExt cx="783788" cy="721897"/>
            </a:xfrm>
          </p:grpSpPr>
          <p:sp>
            <p:nvSpPr>
              <p:cNvPr id="205" name="직사각형 204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6" name="그룹 215"/>
            <p:cNvGrpSpPr/>
            <p:nvPr/>
          </p:nvGrpSpPr>
          <p:grpSpPr>
            <a:xfrm>
              <a:off x="3833428" y="2708920"/>
              <a:ext cx="783788" cy="721897"/>
              <a:chOff x="2787232" y="2708920"/>
              <a:chExt cx="783788" cy="721897"/>
            </a:xfrm>
          </p:grpSpPr>
          <p:sp>
            <p:nvSpPr>
              <p:cNvPr id="217" name="직사각형 216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0" name="그룹 219"/>
            <p:cNvGrpSpPr/>
            <p:nvPr/>
          </p:nvGrpSpPr>
          <p:grpSpPr>
            <a:xfrm>
              <a:off x="3833428" y="1883299"/>
              <a:ext cx="783788" cy="721897"/>
              <a:chOff x="2787232" y="2708920"/>
              <a:chExt cx="783788" cy="721897"/>
            </a:xfrm>
          </p:grpSpPr>
          <p:sp>
            <p:nvSpPr>
              <p:cNvPr id="221" name="직사각형 220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4" name="그룹 223"/>
            <p:cNvGrpSpPr/>
            <p:nvPr/>
          </p:nvGrpSpPr>
          <p:grpSpPr>
            <a:xfrm>
              <a:off x="2787232" y="1883299"/>
              <a:ext cx="783788" cy="721897"/>
              <a:chOff x="2787232" y="2708920"/>
              <a:chExt cx="783788" cy="721897"/>
            </a:xfrm>
          </p:grpSpPr>
          <p:sp>
            <p:nvSpPr>
              <p:cNvPr id="225" name="직사각형 224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8" name="그룹 227"/>
            <p:cNvGrpSpPr/>
            <p:nvPr/>
          </p:nvGrpSpPr>
          <p:grpSpPr>
            <a:xfrm>
              <a:off x="2787232" y="1051827"/>
              <a:ext cx="783788" cy="721897"/>
              <a:chOff x="2787232" y="2708920"/>
              <a:chExt cx="783788" cy="721897"/>
            </a:xfrm>
          </p:grpSpPr>
          <p:sp>
            <p:nvSpPr>
              <p:cNvPr id="229" name="직사각형 228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3" name="그룹 232"/>
            <p:cNvGrpSpPr/>
            <p:nvPr/>
          </p:nvGrpSpPr>
          <p:grpSpPr>
            <a:xfrm>
              <a:off x="3819094" y="1051827"/>
              <a:ext cx="783788" cy="721897"/>
              <a:chOff x="2787232" y="2708920"/>
              <a:chExt cx="783788" cy="721897"/>
            </a:xfrm>
          </p:grpSpPr>
          <p:sp>
            <p:nvSpPr>
              <p:cNvPr id="234" name="직사각형 233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타원 235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23528" y="692697"/>
            <a:ext cx="7344816" cy="5760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7092280" y="726604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01008"/>
            <a:ext cx="1933614" cy="60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31" y="692697"/>
            <a:ext cx="1901559" cy="59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65" y="692696"/>
            <a:ext cx="1981236" cy="60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5" name="그룹 264"/>
          <p:cNvGrpSpPr/>
          <p:nvPr/>
        </p:nvGrpSpPr>
        <p:grpSpPr>
          <a:xfrm>
            <a:off x="4212884" y="1351043"/>
            <a:ext cx="1668237" cy="3086069"/>
            <a:chOff x="2787232" y="1051827"/>
            <a:chExt cx="1829984" cy="3385285"/>
          </a:xfrm>
        </p:grpSpPr>
        <p:cxnSp>
          <p:nvCxnSpPr>
            <p:cNvPr id="266" name="직선 연결선 265"/>
            <p:cNvCxnSpPr>
              <a:stCxn id="293" idx="3"/>
            </p:cNvCxnSpPr>
            <p:nvPr/>
          </p:nvCxnSpPr>
          <p:spPr>
            <a:xfrm rot="16200000" flipV="1">
              <a:off x="3299692" y="3226314"/>
              <a:ext cx="245194" cy="54360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7" name="직선 연결선 266"/>
            <p:cNvCxnSpPr>
              <a:stCxn id="293" idx="3"/>
            </p:cNvCxnSpPr>
            <p:nvPr/>
          </p:nvCxnSpPr>
          <p:spPr>
            <a:xfrm rot="16200000">
              <a:off x="3772570" y="3297043"/>
              <a:ext cx="245195" cy="4021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68" name="그룹 267"/>
            <p:cNvGrpSpPr/>
            <p:nvPr/>
          </p:nvGrpSpPr>
          <p:grpSpPr>
            <a:xfrm>
              <a:off x="3375907" y="3620717"/>
              <a:ext cx="816395" cy="816395"/>
              <a:chOff x="1391952" y="3620717"/>
              <a:chExt cx="816395" cy="816395"/>
            </a:xfrm>
          </p:grpSpPr>
          <p:sp>
            <p:nvSpPr>
              <p:cNvPr id="293" name="직사각형 292"/>
              <p:cNvSpPr/>
              <p:nvPr/>
            </p:nvSpPr>
            <p:spPr>
              <a:xfrm rot="16200000">
                <a:off x="1391952" y="3620717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1848307" y="40770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9" name="그룹 268"/>
            <p:cNvGrpSpPr/>
            <p:nvPr/>
          </p:nvGrpSpPr>
          <p:grpSpPr>
            <a:xfrm>
              <a:off x="2787232" y="2708920"/>
              <a:ext cx="783788" cy="721897"/>
              <a:chOff x="2787232" y="2708920"/>
              <a:chExt cx="783788" cy="721897"/>
            </a:xfrm>
          </p:grpSpPr>
          <p:sp>
            <p:nvSpPr>
              <p:cNvPr id="290" name="직사각형 289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3833428" y="2708920"/>
              <a:ext cx="783788" cy="721897"/>
              <a:chOff x="2787232" y="2708920"/>
              <a:chExt cx="783788" cy="721897"/>
            </a:xfrm>
          </p:grpSpPr>
          <p:sp>
            <p:nvSpPr>
              <p:cNvPr id="287" name="직사각형 286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3833428" y="1883299"/>
              <a:ext cx="783788" cy="721897"/>
              <a:chOff x="2787232" y="2708920"/>
              <a:chExt cx="783788" cy="721897"/>
            </a:xfrm>
          </p:grpSpPr>
          <p:sp>
            <p:nvSpPr>
              <p:cNvPr id="284" name="직사각형 283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2" name="그룹 271"/>
            <p:cNvGrpSpPr/>
            <p:nvPr/>
          </p:nvGrpSpPr>
          <p:grpSpPr>
            <a:xfrm>
              <a:off x="2787232" y="1883299"/>
              <a:ext cx="783788" cy="721897"/>
              <a:chOff x="2787232" y="2708920"/>
              <a:chExt cx="783788" cy="721897"/>
            </a:xfrm>
          </p:grpSpPr>
          <p:sp>
            <p:nvSpPr>
              <p:cNvPr id="281" name="직사각형 280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3" name="그룹 272"/>
            <p:cNvGrpSpPr/>
            <p:nvPr/>
          </p:nvGrpSpPr>
          <p:grpSpPr>
            <a:xfrm>
              <a:off x="2787232" y="1051827"/>
              <a:ext cx="783788" cy="721897"/>
              <a:chOff x="2787232" y="2708920"/>
              <a:chExt cx="783788" cy="721897"/>
            </a:xfrm>
          </p:grpSpPr>
          <p:sp>
            <p:nvSpPr>
              <p:cNvPr id="278" name="직사각형 277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타원 279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4" name="그룹 273"/>
            <p:cNvGrpSpPr/>
            <p:nvPr/>
          </p:nvGrpSpPr>
          <p:grpSpPr>
            <a:xfrm>
              <a:off x="3819094" y="1051827"/>
              <a:ext cx="783788" cy="721897"/>
              <a:chOff x="2787232" y="2708920"/>
              <a:chExt cx="783788" cy="721897"/>
            </a:xfrm>
          </p:grpSpPr>
          <p:sp>
            <p:nvSpPr>
              <p:cNvPr id="275" name="직사각형 274"/>
              <p:cNvSpPr/>
              <p:nvPr/>
            </p:nvSpPr>
            <p:spPr>
              <a:xfrm rot="16200000">
                <a:off x="2787232" y="2708920"/>
                <a:ext cx="636375" cy="6363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16200000">
                <a:off x="2787233" y="2720618"/>
                <a:ext cx="636373" cy="636375"/>
              </a:xfrm>
              <a:prstGeom prst="rect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3210980" y="307077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95" name="직선 화살표 연결선 294"/>
          <p:cNvCxnSpPr/>
          <p:nvPr/>
        </p:nvCxnSpPr>
        <p:spPr>
          <a:xfrm flipV="1">
            <a:off x="467544" y="1514939"/>
            <a:ext cx="0" cy="2758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00014" y="1723228"/>
            <a:ext cx="4502742" cy="1979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1693020" y="2350220"/>
            <a:ext cx="574724" cy="5747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아이템 아이콘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11760" y="2155577"/>
            <a:ext cx="2627830" cy="9133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마법석을</a:t>
            </a:r>
            <a:r>
              <a:rPr lang="ko-KR" altLang="en-US" sz="1600" dirty="0" smtClean="0">
                <a:solidFill>
                  <a:schemeClr val="tx1"/>
                </a:solidFill>
              </a:rPr>
              <a:t> 사용하여 기술을 활성화 하시겠습니까</a:t>
            </a:r>
            <a:r>
              <a:rPr lang="en-US" altLang="ko-KR" sz="1600" dirty="0" smtClean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129374" y="3229892"/>
            <a:ext cx="1122011" cy="351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활성화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505924" y="3229892"/>
            <a:ext cx="1122011" cy="351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132"/>
              </p:ext>
            </p:extLst>
          </p:nvPr>
        </p:nvGraphicFramePr>
        <p:xfrm>
          <a:off x="323528" y="4548708"/>
          <a:ext cx="7464344" cy="1509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50" dirty="0" smtClean="0"/>
                        <a:t>1. </a:t>
                      </a:r>
                      <a:r>
                        <a:rPr lang="ko-KR" altLang="en-US" sz="1050" dirty="0" smtClean="0"/>
                        <a:t>검은색으로 블라인드 되어 있는 기술을 선택하면 위와 같은 </a:t>
                      </a:r>
                      <a:r>
                        <a:rPr lang="ko-KR" altLang="en-US" sz="1050" dirty="0" err="1" smtClean="0"/>
                        <a:t>팝업창이</a:t>
                      </a:r>
                      <a:r>
                        <a:rPr lang="ko-KR" altLang="en-US" sz="1050" dirty="0" smtClean="0"/>
                        <a:t> 나타난다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2. </a:t>
                      </a:r>
                      <a:r>
                        <a:rPr lang="ko-KR" altLang="en-US" sz="1050" dirty="0" err="1" smtClean="0"/>
                        <a:t>팝업창에서는</a:t>
                      </a:r>
                      <a:r>
                        <a:rPr lang="ko-KR" altLang="en-US" sz="1050" dirty="0" smtClean="0"/>
                        <a:t> 해당 기술을 활성화</a:t>
                      </a:r>
                      <a:r>
                        <a:rPr lang="ko-KR" altLang="en-US" sz="1050" baseline="0" dirty="0" smtClean="0"/>
                        <a:t> 시키기 위해 필요한 아이템 아이콘이 나타난다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en-US" altLang="ko-KR" sz="1050" dirty="0" smtClean="0"/>
                    </a:p>
                  </a:txBody>
                  <a:tcPr/>
                </a:tc>
              </a:tr>
              <a:tr h="166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3. </a:t>
                      </a:r>
                      <a:r>
                        <a:rPr lang="ko-KR" altLang="en-US" sz="1050" baseline="0" dirty="0" smtClean="0"/>
                        <a:t>활성화 버튼을 누르면 해당 기술이 활성화 되고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err="1" smtClean="0"/>
                        <a:t>팝업창은</a:t>
                      </a:r>
                      <a:r>
                        <a:rPr lang="ko-KR" altLang="en-US" sz="1050" baseline="0" dirty="0" smtClean="0"/>
                        <a:t> 종료된다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2645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4. </a:t>
                      </a:r>
                      <a:r>
                        <a:rPr lang="ko-KR" altLang="en-US" sz="1050" baseline="0" dirty="0" smtClean="0"/>
                        <a:t>취소 버튼을 누르면 </a:t>
                      </a:r>
                      <a:r>
                        <a:rPr lang="ko-KR" altLang="en-US" sz="1050" baseline="0" dirty="0" err="1" smtClean="0"/>
                        <a:t>팝업창이</a:t>
                      </a:r>
                      <a:r>
                        <a:rPr lang="ko-KR" altLang="en-US" sz="1050" baseline="0" dirty="0" smtClean="0"/>
                        <a:t> 종료된다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28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1835" y="260648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영웅 고용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도장 찍기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95714" y="620688"/>
            <a:ext cx="6048672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2326" y="1052736"/>
            <a:ext cx="2654341" cy="32403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19872" y="1052736"/>
            <a:ext cx="2654341" cy="32403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1384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일반 영웅 고용서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9730" y="1772816"/>
            <a:ext cx="2610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금화 </a:t>
            </a:r>
            <a:r>
              <a:rPr lang="en-US" altLang="ko-KR" dirty="0" smtClean="0">
                <a:solidFill>
                  <a:srgbClr val="FF0000"/>
                </a:solidFill>
              </a:rPr>
              <a:t>5000</a:t>
            </a:r>
            <a:r>
              <a:rPr lang="ko-KR" altLang="en-US" dirty="0" smtClean="0"/>
              <a:t>을 사용하여</a:t>
            </a:r>
            <a:endParaRPr lang="en-US" altLang="ko-KR" dirty="0" smtClean="0"/>
          </a:p>
          <a:p>
            <a:r>
              <a:rPr lang="en-US" altLang="ko-KR" dirty="0" smtClean="0"/>
              <a:t>1~4</a:t>
            </a:r>
            <a:r>
              <a:rPr lang="ko-KR" altLang="en-US" dirty="0" smtClean="0"/>
              <a:t>등급까지의 영웅이 </a:t>
            </a:r>
            <a:endParaRPr lang="en-US" altLang="ko-KR" dirty="0" smtClean="0"/>
          </a:p>
          <a:p>
            <a:r>
              <a:rPr lang="ko-KR" altLang="en-US" dirty="0" smtClean="0"/>
              <a:t>무작위로 고용됩니다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51647" y="1749586"/>
            <a:ext cx="2610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캐쉬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5000</a:t>
            </a:r>
            <a:r>
              <a:rPr lang="ko-KR" altLang="en-US" dirty="0" smtClean="0"/>
              <a:t>을 사용하여</a:t>
            </a:r>
            <a:endParaRPr lang="en-US" altLang="ko-KR" dirty="0" smtClean="0"/>
          </a:p>
          <a:p>
            <a:r>
              <a:rPr lang="en-US" altLang="ko-KR" dirty="0" smtClean="0"/>
              <a:t>1~4</a:t>
            </a:r>
            <a:r>
              <a:rPr lang="ko-KR" altLang="en-US" dirty="0" smtClean="0"/>
              <a:t>등급까지의 영웅이 </a:t>
            </a:r>
            <a:endParaRPr lang="en-US" altLang="ko-KR" dirty="0" smtClean="0"/>
          </a:p>
          <a:p>
            <a:r>
              <a:rPr lang="ko-KR" altLang="en-US" dirty="0" smtClean="0"/>
              <a:t>무작위로 고용됩니다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893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고급 영웅 고용서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4791616" y="3800832"/>
            <a:ext cx="111224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고용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6" idx="3"/>
          </p:cNvCxnSpPr>
          <p:nvPr/>
        </p:nvCxnSpPr>
        <p:spPr>
          <a:xfrm flipH="1">
            <a:off x="791072" y="3150880"/>
            <a:ext cx="115366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-36512" y="2700830"/>
            <a:ext cx="827584" cy="900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양피지 느낌의 종이</a:t>
            </a:r>
            <a:endParaRPr lang="ko-KR" altLang="en-US" sz="12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588224" y="1124744"/>
            <a:ext cx="2448272" cy="1440160"/>
            <a:chOff x="6588224" y="939138"/>
            <a:chExt cx="2448272" cy="1440160"/>
          </a:xfrm>
        </p:grpSpPr>
        <p:sp>
          <p:nvSpPr>
            <p:cNvPr id="27" name="직사각형 26"/>
            <p:cNvSpPr/>
            <p:nvPr/>
          </p:nvSpPr>
          <p:spPr>
            <a:xfrm>
              <a:off x="6588224" y="939138"/>
              <a:ext cx="2448272" cy="14401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92280" y="1947250"/>
              <a:ext cx="66323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013144" y="1947250"/>
              <a:ext cx="66323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32240" y="1045664"/>
              <a:ext cx="2195736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금화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5000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개</a:t>
              </a:r>
              <a:r>
                <a:rPr lang="ko-KR" altLang="en-US" sz="1400" dirty="0" smtClean="0"/>
                <a:t>를 사용하여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영웅을 고용하시겠습니까</a:t>
              </a:r>
              <a:r>
                <a:rPr lang="en-US" altLang="ko-KR" sz="1400" dirty="0" smtClean="0"/>
                <a:t>?</a:t>
              </a:r>
              <a:endParaRPr lang="ko-KR" altLang="en-US" sz="1400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39300"/>
              </p:ext>
            </p:extLst>
          </p:nvPr>
        </p:nvGraphicFramePr>
        <p:xfrm>
          <a:off x="323528" y="4568552"/>
          <a:ext cx="8424936" cy="130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205224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900" dirty="0" smtClean="0"/>
                        <a:t>로비의 영웅 고용을 선택하면 이 화면으로 전환된다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/>
                </a:tc>
              </a:tr>
              <a:tr h="19264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900" dirty="0" smtClean="0"/>
                        <a:t>금화만을 이용할 수 있는 일반 양피지와 금화와 </a:t>
                      </a:r>
                      <a:r>
                        <a:rPr lang="ko-KR" altLang="en-US" sz="900" dirty="0" err="1" smtClean="0"/>
                        <a:t>캐쉬로</a:t>
                      </a:r>
                      <a:r>
                        <a:rPr lang="ko-KR" altLang="en-US" sz="900" dirty="0" smtClean="0"/>
                        <a:t> 이용할 수 있는 고급 양피지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2</a:t>
                      </a:r>
                      <a:r>
                        <a:rPr lang="ko-KR" altLang="en-US" sz="900" baseline="0" dirty="0" smtClean="0"/>
                        <a:t>개가 존재한다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en-US" altLang="ko-KR" sz="900" dirty="0" smtClean="0"/>
                    </a:p>
                  </a:txBody>
                  <a:tcPr/>
                </a:tc>
              </a:tr>
              <a:tr h="252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  </a:t>
                      </a:r>
                      <a:r>
                        <a:rPr lang="ko-KR" altLang="en-US" sz="900" dirty="0" smtClean="0"/>
                        <a:t>고급 영웅 고용서가 조금 더 화려하게 제작된다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ko-KR" altLang="en-US" sz="900" dirty="0" smtClean="0"/>
                        <a:t>고용 버튼을 누르면 우측의 </a:t>
                      </a:r>
                      <a:r>
                        <a:rPr lang="ko-KR" altLang="en-US" sz="900" dirty="0" err="1" smtClean="0"/>
                        <a:t>팝업창이</a:t>
                      </a:r>
                      <a:r>
                        <a:rPr lang="ko-KR" altLang="en-US" sz="900" dirty="0" smtClean="0"/>
                        <a:t> 뜨고 고용을 누르면 연출 화면으로 넘어간다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4860032" y="764704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5896" y="764704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40330" y="616149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20050" y="3800832"/>
            <a:ext cx="111224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고용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20050" y="3805416"/>
            <a:ext cx="331870" cy="2834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tx1"/>
                </a:solidFill>
              </a:rPr>
              <a:t>금화 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88024" y="3810000"/>
            <a:ext cx="331870" cy="2834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>
                <a:solidFill>
                  <a:schemeClr val="tx1"/>
                </a:solidFill>
              </a:rPr>
              <a:t>캐</a:t>
            </a:r>
            <a:r>
              <a:rPr lang="ko-KR" altLang="en-US" sz="500" dirty="0" err="1">
                <a:solidFill>
                  <a:schemeClr val="tx1"/>
                </a:solidFill>
              </a:rPr>
              <a:t>쉬</a:t>
            </a:r>
            <a:r>
              <a:rPr lang="ko-KR" altLang="en-US" sz="500" dirty="0" smtClean="0">
                <a:solidFill>
                  <a:schemeClr val="tx1"/>
                </a:solidFill>
              </a:rPr>
              <a:t> 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7903" y="3813800"/>
            <a:ext cx="111224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고용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67903" y="3818384"/>
            <a:ext cx="331870" cy="2834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tx1"/>
                </a:solidFill>
              </a:rPr>
              <a:t>금화 아이콘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4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1279" y="260648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영웅 고용 연출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도장 찍기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3528" y="692696"/>
            <a:ext cx="4032448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99954"/>
              </p:ext>
            </p:extLst>
          </p:nvPr>
        </p:nvGraphicFramePr>
        <p:xfrm>
          <a:off x="323528" y="4581128"/>
          <a:ext cx="842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smtClean="0"/>
                        <a:t>유저가 선택한 고용서의 이미지에 도장 인이 찍히는 연출을 보여준다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dirty="0" smtClean="0"/>
                        <a:t>연출 이후 영웅의 움직임과 등급 및 이름을 보여주는 화면으로 전환된다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ko-KR" altLang="en-US" dirty="0" smtClean="0"/>
                        <a:t>확인 버튼을 누르면 고용 화면으로 전환된다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125571" y="908720"/>
            <a:ext cx="2654341" cy="3240360"/>
            <a:chOff x="684334" y="908720"/>
            <a:chExt cx="2654341" cy="3240360"/>
          </a:xfrm>
        </p:grpSpPr>
        <p:sp>
          <p:nvSpPr>
            <p:cNvPr id="6" name="직사각형 5"/>
            <p:cNvSpPr/>
            <p:nvPr/>
          </p:nvSpPr>
          <p:spPr>
            <a:xfrm>
              <a:off x="684334" y="908720"/>
              <a:ext cx="2654341" cy="3240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3392" y="1124744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일반 영웅 고용서</a:t>
              </a:r>
              <a:endParaRPr lang="ko-KR" alt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1738" y="1628800"/>
              <a:ext cx="26100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금화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5000</a:t>
              </a:r>
              <a:r>
                <a:rPr lang="ko-KR" altLang="en-US" dirty="0" smtClean="0"/>
                <a:t>을 사용하여</a:t>
              </a:r>
              <a:endParaRPr lang="en-US" altLang="ko-KR" dirty="0" smtClean="0"/>
            </a:p>
            <a:p>
              <a:r>
                <a:rPr lang="en-US" altLang="ko-KR" dirty="0" smtClean="0"/>
                <a:t>1~4</a:t>
              </a:r>
              <a:r>
                <a:rPr lang="ko-KR" altLang="en-US" dirty="0" smtClean="0"/>
                <a:t>등급까지의 영웅이 </a:t>
              </a:r>
              <a:endParaRPr lang="en-US" altLang="ko-KR" dirty="0" smtClean="0"/>
            </a:p>
            <a:p>
              <a:r>
                <a:rPr lang="ko-KR" altLang="en-US" dirty="0" smtClean="0"/>
                <a:t>무작위로 고용됩니다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pic>
        <p:nvPicPr>
          <p:cNvPr id="1026" name="Picture 2" descr="C:\Users\admin\Desktop\도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572641" cy="57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4469884" y="2348880"/>
            <a:ext cx="523695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00640" y="692696"/>
            <a:ext cx="3547824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300192" y="1268760"/>
            <a:ext cx="1449876" cy="1346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영웅의 </a:t>
            </a:r>
            <a:r>
              <a:rPr lang="en-US" altLang="ko-KR" dirty="0" smtClean="0">
                <a:solidFill>
                  <a:schemeClr val="tx1"/>
                </a:solidFill>
              </a:rPr>
              <a:t>SPR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움직임을 보여준다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8223" y="2924944"/>
            <a:ext cx="918201" cy="2880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86187" y="3645024"/>
            <a:ext cx="72227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00192" y="2615073"/>
            <a:ext cx="1449876" cy="2378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별의 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91680" y="3212976"/>
            <a:ext cx="827584" cy="790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도장의 이미지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484624" y="3715320"/>
            <a:ext cx="5743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55576" y="692696"/>
            <a:ext cx="5338036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118149" y="800708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94013" y="800708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64121" y="69269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59632" y="1484784"/>
            <a:ext cx="4680520" cy="26642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987824" y="1196752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전리품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23928" y="1196752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7095" y="2606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창고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장비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438652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장비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23728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장비된</a:t>
            </a:r>
            <a:r>
              <a:rPr lang="en-US" altLang="ko-KR" sz="700" dirty="0" smtClean="0">
                <a:solidFill>
                  <a:schemeClr val="tx1"/>
                </a:solidFill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</a:rPr>
            </a:br>
            <a:r>
              <a:rPr lang="ko-KR" altLang="en-US" sz="700" dirty="0" smtClean="0">
                <a:solidFill>
                  <a:schemeClr val="tx1"/>
                </a:solidFill>
              </a:rPr>
              <a:t>장비 </a:t>
            </a:r>
            <a:r>
              <a:rPr lang="en-US" altLang="ko-KR" sz="700" dirty="0" smtClean="0">
                <a:solidFill>
                  <a:schemeClr val="tx1"/>
                </a:solidFill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</a:rPr>
            </a:br>
            <a:r>
              <a:rPr lang="ko-KR" altLang="en-US" sz="700" dirty="0" smtClean="0">
                <a:solidFill>
                  <a:schemeClr val="tx1"/>
                </a:solidFill>
              </a:rPr>
              <a:t>이미지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773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70077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470077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97736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23728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40652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70077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97736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23728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40652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470077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97736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23728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40652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30504"/>
              </p:ext>
            </p:extLst>
          </p:nvPr>
        </p:nvGraphicFramePr>
        <p:xfrm>
          <a:off x="251520" y="4509120"/>
          <a:ext cx="74643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장비 아이템을 선택하면 오른쪽 화면에서 정보가 표시 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장비된 장비는 검은색 처리를 하여 표시한다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장비에서 표시되는 수치는 최대 </a:t>
                      </a:r>
                      <a:r>
                        <a:rPr lang="en-US" altLang="ko-KR" baseline="0" dirty="0" smtClean="0"/>
                        <a:t>9,999</a:t>
                      </a:r>
                      <a:r>
                        <a:rPr lang="ko-KR" altLang="en-US" baseline="0" dirty="0" smtClean="0"/>
                        <a:t>자리까지 표시</a:t>
                      </a:r>
                      <a:endParaRPr lang="en-US" altLang="ko-K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4. </a:t>
                      </a:r>
                      <a:r>
                        <a:rPr lang="ko-KR" altLang="en-US" baseline="0" dirty="0" smtClean="0"/>
                        <a:t>장비 이미지 아래에 별로 등급을 표시 최대 </a:t>
                      </a:r>
                      <a:r>
                        <a:rPr lang="en-US" altLang="ko-KR" baseline="0" dirty="0" smtClean="0"/>
                        <a:t>5</a:t>
                      </a:r>
                      <a:r>
                        <a:rPr lang="ko-KR" altLang="en-US" baseline="0" dirty="0" smtClean="0"/>
                        <a:t>개까지 들어갈 수 있다</a:t>
                      </a:r>
                      <a:r>
                        <a:rPr lang="en-US" altLang="ko-KR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직사각형 53"/>
          <p:cNvSpPr/>
          <p:nvPr/>
        </p:nvSpPr>
        <p:spPr>
          <a:xfrm>
            <a:off x="4118149" y="1556792"/>
            <a:ext cx="1749995" cy="252028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694213" y="1628800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장비 이미지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32010" y="3717032"/>
            <a:ext cx="72227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판매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124728" y="1572816"/>
            <a:ext cx="575064" cy="576064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440652" y="2204864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41652" y="2852936"/>
            <a:ext cx="2604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40652" y="3501008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7285" y="2213248"/>
            <a:ext cx="791722" cy="207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장비 이름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10660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95736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869744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085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1043608" y="1318611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260632" y="1205136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355976" y="2414796"/>
            <a:ext cx="1360173" cy="1224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체력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근접 공격력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원거리 공격력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방어력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공격속도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이동속</a:t>
            </a:r>
            <a:r>
              <a:rPr lang="ko-KR" altLang="en-US" sz="1200" dirty="0">
                <a:solidFill>
                  <a:schemeClr val="tx1"/>
                </a:solidFill>
              </a:rPr>
              <a:t>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51720" y="1152439"/>
            <a:ext cx="1080120" cy="3323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장</a:t>
            </a:r>
            <a:r>
              <a:rPr lang="ko-KR" altLang="en-US" sz="1400" dirty="0">
                <a:solidFill>
                  <a:schemeClr val="tx1"/>
                </a:solidFill>
              </a:rPr>
              <a:t>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71600" y="692696"/>
            <a:ext cx="5122012" cy="3744416"/>
            <a:chOff x="971600" y="692696"/>
            <a:chExt cx="5122012" cy="3744416"/>
          </a:xfrm>
        </p:grpSpPr>
        <p:sp>
          <p:nvSpPr>
            <p:cNvPr id="2" name="직사각형 1"/>
            <p:cNvSpPr/>
            <p:nvPr/>
          </p:nvSpPr>
          <p:spPr>
            <a:xfrm>
              <a:off x="971600" y="692696"/>
              <a:ext cx="5122012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118149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캐쉬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894013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골드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5464121" y="692696"/>
              <a:ext cx="504056" cy="5040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백버튼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95736" y="1196752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장</a:t>
              </a:r>
              <a:r>
                <a:rPr lang="ko-KR" altLang="en-US" sz="1400" dirty="0">
                  <a:solidFill>
                    <a:schemeClr val="tx1"/>
                  </a:solidFill>
                </a:rPr>
                <a:t>비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67944" y="1196752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기타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31640" y="1484784"/>
              <a:ext cx="4608512" cy="266429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31840" y="1124744"/>
              <a:ext cx="117013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전리품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31640" y="1196752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전체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31679" y="26064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창고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전리품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5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전리품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23728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9773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70077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70077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7736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3728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40652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70077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97736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23728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40652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70077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97736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23728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40652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18149" y="1556792"/>
            <a:ext cx="1749995" cy="252028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694213" y="1628800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전리품 이미지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26154" y="2276872"/>
            <a:ext cx="1360173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전리품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설명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40020"/>
              </p:ext>
            </p:extLst>
          </p:nvPr>
        </p:nvGraphicFramePr>
        <p:xfrm>
          <a:off x="251520" y="4509120"/>
          <a:ext cx="746434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 smtClean="0"/>
                        <a:t>전리품을 선택하면 우측에 상세정보가 표시된다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전리품은 최대 </a:t>
                      </a:r>
                      <a:r>
                        <a:rPr lang="en-US" altLang="ko-KR" dirty="0" smtClean="0"/>
                        <a:t>20</a:t>
                      </a:r>
                      <a:r>
                        <a:rPr lang="ko-KR" altLang="en-US" dirty="0" smtClean="0"/>
                        <a:t>개까지 모을 수 있으며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이후에는 따로 공간을 차지한다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개수 표시는 이미지 아래에 프로그램으로 표시한다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4326153" y="3226316"/>
            <a:ext cx="1360173" cy="2746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보유 개수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47664" y="19895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95736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869744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42085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12660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95736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869744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42085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12660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95736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69744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542085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512660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95736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869744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542085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440652" y="2204864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0652" y="2852936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440652" y="3501008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V="1">
            <a:off x="1187624" y="1340768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10" name="그룹 9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61" name="직선 화살표 연결선 160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4" name="타원 163"/>
              <p:cNvSpPr/>
              <p:nvPr/>
            </p:nvSpPr>
            <p:spPr>
              <a:xfrm>
                <a:off x="6948264" y="692696"/>
                <a:ext cx="504056" cy="5040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chemeClr val="tx1"/>
                    </a:solidFill>
                  </a:rPr>
                  <a:t>백버튼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5960524" y="817084"/>
                <a:ext cx="936104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장비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860032" y="1177124"/>
                <a:ext cx="2232248" cy="16038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4" name="그룹 203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205" name="직사각형 20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9" name="그룹 208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210" name="직사각형 20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4" name="그룹 213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215" name="직사각형 21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9" name="그룹 218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220" name="직사각형 21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4" name="그룹 223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225" name="직사각형 22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9" name="그룹 228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230" name="직사각형 22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4" name="그룹 233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235" name="직사각형 23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240" name="직사각형 23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4" name="그룹 243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245" name="직사각형 24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3" name="직사각형 162"/>
              <p:cNvSpPr/>
              <p:nvPr/>
            </p:nvSpPr>
            <p:spPr>
              <a:xfrm>
                <a:off x="4860032" y="817084"/>
                <a:ext cx="1018298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스킬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932040" y="1268760"/>
                <a:ext cx="606730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액티브스킬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932039" y="2060848"/>
                <a:ext cx="606731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군단장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38770" y="1283885"/>
                <a:ext cx="927416" cy="4919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8770" y="2060848"/>
                <a:ext cx="927416" cy="5070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533758" y="1196752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533758" y="1979026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466186" y="1283884"/>
                <a:ext cx="626094" cy="4889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466186" y="2060848"/>
                <a:ext cx="626094" cy="5070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249" name="직사각형 248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직사각형 2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1" name="직사각형 10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/>
            <p:cNvCxnSpPr>
              <a:endCxn id="13" idx="3"/>
            </p:cNvCxnSpPr>
            <p:nvPr/>
          </p:nvCxnSpPr>
          <p:spPr>
            <a:xfrm flipH="1" flipV="1">
              <a:off x="467544" y="1054787"/>
              <a:ext cx="710556" cy="761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564353" y="260648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</a:t>
            </a:r>
            <a:endParaRPr lang="en-US" altLang="ko-KR" dirty="0" smtClean="0"/>
          </a:p>
        </p:txBody>
      </p:sp>
      <p:graphicFrame>
        <p:nvGraphicFramePr>
          <p:cNvPr id="262" name="표 2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21272"/>
              </p:ext>
            </p:extLst>
          </p:nvPr>
        </p:nvGraphicFramePr>
        <p:xfrm>
          <a:off x="304583" y="4437112"/>
          <a:ext cx="7464344" cy="247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유의 사항</a:t>
                      </a:r>
                      <a:endParaRPr lang="ko-KR" altLang="en-US" sz="1200" dirty="0"/>
                    </a:p>
                  </a:txBody>
                  <a:tcPr/>
                </a:tc>
              </a:tr>
              <a:tr h="27993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50" dirty="0" smtClean="0"/>
                        <a:t>1. </a:t>
                      </a:r>
                      <a:r>
                        <a:rPr lang="ko-KR" altLang="en-US" sz="1050" dirty="0" smtClean="0"/>
                        <a:t>전투에 참여하는 영웅의 아이콘 왼쪽 상단에는 출전 중 아이콘이 표시된다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2. </a:t>
                      </a:r>
                      <a:r>
                        <a:rPr lang="ko-KR" altLang="en-US" sz="1050" dirty="0" err="1" smtClean="0"/>
                        <a:t>유닛</a:t>
                      </a:r>
                      <a:r>
                        <a:rPr lang="ko-KR" altLang="en-US" sz="1050" dirty="0" smtClean="0"/>
                        <a:t> 상황 화면에서는 </a:t>
                      </a:r>
                      <a:r>
                        <a:rPr lang="ko-KR" altLang="en-US" sz="1050" dirty="0" err="1" smtClean="0"/>
                        <a:t>유닛들의</a:t>
                      </a:r>
                      <a:r>
                        <a:rPr lang="ko-KR" altLang="en-US" sz="1050" baseline="0" dirty="0" smtClean="0"/>
                        <a:t> 수가 직접적으로 표시된다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2525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3.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선택 화면을 선택할 경우 사용 가능한 </a:t>
                      </a:r>
                      <a:r>
                        <a:rPr lang="ko-KR" altLang="en-US" sz="1050" baseline="0" dirty="0" err="1" smtClean="0"/>
                        <a:t>유닛이</a:t>
                      </a:r>
                      <a:r>
                        <a:rPr lang="ko-KR" altLang="en-US" sz="1050" baseline="0" dirty="0" smtClean="0"/>
                        <a:t> 팝업으로 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2051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4. </a:t>
                      </a:r>
                      <a:r>
                        <a:rPr lang="ko-KR" altLang="en-US" sz="1050" baseline="0" dirty="0" smtClean="0"/>
                        <a:t>돋보기를 선택할 경우 </a:t>
                      </a:r>
                      <a:r>
                        <a:rPr lang="ko-KR" altLang="en-US" sz="1050" baseline="0" dirty="0" err="1" smtClean="0"/>
                        <a:t>유닛의</a:t>
                      </a:r>
                      <a:r>
                        <a:rPr lang="ko-KR" altLang="en-US" sz="1050" baseline="0" dirty="0" smtClean="0"/>
                        <a:t> 정보가 팝업으로 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5. + </a:t>
                      </a:r>
                      <a:r>
                        <a:rPr lang="ko-KR" altLang="en-US" sz="1050" baseline="0" dirty="0" smtClean="0"/>
                        <a:t>버튼을 누를 경우 소모된 팝업을 통해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보충에 필요한 자원이 표시된다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이를 통해 </a:t>
                      </a:r>
                      <a:r>
                        <a:rPr lang="ko-KR" altLang="en-US" sz="1050" baseline="0" dirty="0" err="1" smtClean="0"/>
                        <a:t>유닛이</a:t>
                      </a:r>
                      <a:r>
                        <a:rPr lang="ko-KR" altLang="en-US" sz="1050" baseline="0" dirty="0" smtClean="0"/>
                        <a:t> 채워질 경우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상황에 반영된다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1537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6.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레벨업</a:t>
                      </a:r>
                      <a:r>
                        <a:rPr lang="ko-KR" altLang="en-US" sz="1050" baseline="0" dirty="0" smtClean="0"/>
                        <a:t> 버튼을 누를 경우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레벨업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팝업창이</a:t>
                      </a:r>
                      <a:r>
                        <a:rPr lang="ko-KR" altLang="en-US" sz="1050" baseline="0" dirty="0" smtClean="0"/>
                        <a:t> 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118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7. </a:t>
                      </a:r>
                      <a:r>
                        <a:rPr lang="ko-KR" altLang="en-US" sz="1050" baseline="0" dirty="0" smtClean="0"/>
                        <a:t>부대편성 버튼을 누를 경우 부대편성화면으로 전환된다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118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8. </a:t>
                      </a:r>
                      <a:r>
                        <a:rPr lang="ko-KR" altLang="en-US" sz="1050" baseline="0" dirty="0" smtClean="0"/>
                        <a:t>해고 버튼을 누를 경우 영웅 해고 팝업이 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-900608" y="298703"/>
            <a:ext cx="136815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출전중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표시 아이콘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칼이 서로 맞대고 있는 이미지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1600" y="692696"/>
            <a:ext cx="5122012" cy="3744416"/>
            <a:chOff x="971600" y="692696"/>
            <a:chExt cx="5122012" cy="3744416"/>
          </a:xfrm>
        </p:grpSpPr>
        <p:sp>
          <p:nvSpPr>
            <p:cNvPr id="3" name="직사각형 2"/>
            <p:cNvSpPr/>
            <p:nvPr/>
          </p:nvSpPr>
          <p:spPr>
            <a:xfrm>
              <a:off x="971600" y="692696"/>
              <a:ext cx="5122012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18149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캐쉬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94013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골드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5464121" y="692696"/>
              <a:ext cx="504056" cy="5040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백버튼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95736" y="1196752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장</a:t>
              </a:r>
              <a:r>
                <a:rPr lang="ko-KR" altLang="en-US" sz="1400" dirty="0">
                  <a:solidFill>
                    <a:schemeClr val="tx1"/>
                  </a:solidFill>
                </a:rPr>
                <a:t>비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67944" y="1124744"/>
              <a:ext cx="117013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기타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31840" y="1196752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전리품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331640" y="1196752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전체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1331640" y="1484784"/>
            <a:ext cx="4608512" cy="26642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18149" y="1556792"/>
            <a:ext cx="1749995" cy="2520280"/>
            <a:chOff x="4118149" y="1556792"/>
            <a:chExt cx="1749995" cy="2520280"/>
          </a:xfrm>
        </p:grpSpPr>
        <p:sp>
          <p:nvSpPr>
            <p:cNvPr id="32" name="직사각형 31"/>
            <p:cNvSpPr/>
            <p:nvPr/>
          </p:nvSpPr>
          <p:spPr>
            <a:xfrm>
              <a:off x="4118149" y="1556792"/>
              <a:ext cx="1749995" cy="2520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94213" y="1628800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전리품 이미지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6154" y="2276872"/>
              <a:ext cx="1360173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기타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아이템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설명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32010" y="3645024"/>
              <a:ext cx="72227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사용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6153" y="3226316"/>
              <a:ext cx="1360173" cy="2746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보유 개수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747095" y="2606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창고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88578"/>
              </p:ext>
            </p:extLst>
          </p:nvPr>
        </p:nvGraphicFramePr>
        <p:xfrm>
          <a:off x="251520" y="4509120"/>
          <a:ext cx="74643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기타 아이템을 클릭하면 우측에 상세 정보가 표시 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사용을 누르면 팝업을 통해 한번 더 확인한다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기타 아이템의 개수는 이미지 아래에 프로그램으로 표시한다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6228184" y="764704"/>
            <a:ext cx="273630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020272" y="872716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아이템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이미</a:t>
            </a:r>
            <a:r>
              <a:rPr lang="ko-KR" altLang="en-US" sz="1400" dirty="0">
                <a:solidFill>
                  <a:schemeClr val="tx1"/>
                </a:solidFill>
              </a:rPr>
              <a:t>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44208" y="2744924"/>
            <a:ext cx="1008112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68344" y="2744924"/>
            <a:ext cx="1008112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00192" y="2204864"/>
            <a:ext cx="26239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정말로 사용하시겠습니까</a:t>
            </a:r>
            <a:r>
              <a:rPr lang="en-US" altLang="ko-KR" sz="1600" dirty="0" smtClean="0"/>
              <a:t>?</a:t>
            </a:r>
            <a:endParaRPr lang="ko-KR" altLang="en-US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1187624" y="1302396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47565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전리품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123728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79773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70077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70077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797736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123728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440652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70077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797736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123728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440652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470077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797736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123728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40652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47664" y="19895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95736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869744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42085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12660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195736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869744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542085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12660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195736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869744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542085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512660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195736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869744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542085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40652" y="2204864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40652" y="2852936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440652" y="3501008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692696"/>
            <a:ext cx="5770084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118149" y="800708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4013" y="800708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464121" y="69269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5736" y="1196752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장</a:t>
            </a:r>
            <a:r>
              <a:rPr lang="ko-KR" altLang="en-US" sz="1400" dirty="0">
                <a:solidFill>
                  <a:schemeClr val="tx1"/>
                </a:solidFill>
              </a:rPr>
              <a:t>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67944" y="1196752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2" y="1484784"/>
            <a:ext cx="4680520" cy="26642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31840" y="1196752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전리품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75386" y="26064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창고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공간 확장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캐쉬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427780"/>
              </p:ext>
            </p:extLst>
          </p:nvPr>
        </p:nvGraphicFramePr>
        <p:xfrm>
          <a:off x="251520" y="4509120"/>
          <a:ext cx="74643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smtClean="0"/>
                        <a:t>열쇠가 부족할 경우 팝업을 띄워 열쇠를 구매할 수 있도록 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err="1" smtClean="0"/>
                        <a:t>캐쉬를</a:t>
                      </a:r>
                      <a:r>
                        <a:rPr lang="ko-KR" altLang="en-US" dirty="0" smtClean="0"/>
                        <a:t> 소모하여 확장을 하면 바로 공간을 확장시킨다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취소</a:t>
                      </a:r>
                      <a:r>
                        <a:rPr lang="ko-KR" altLang="en-US" baseline="0" dirty="0" smtClean="0"/>
                        <a:t> 버튼을 누르면 </a:t>
                      </a:r>
                      <a:r>
                        <a:rPr lang="ko-KR" altLang="en-US" baseline="0" dirty="0" err="1" smtClean="0"/>
                        <a:t>팝업창이</a:t>
                      </a:r>
                      <a:r>
                        <a:rPr lang="ko-KR" altLang="en-US" baseline="0" dirty="0" smtClean="0"/>
                        <a:t> 닫힌다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4118149" y="1556792"/>
            <a:ext cx="1749995" cy="252028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1093756" y="1520788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47565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전리품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123728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797736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470077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470077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97736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23728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440652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70077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797736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23728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40652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70077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797736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123728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440652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547664" y="19895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95736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869744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542085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12660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195736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869744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542085" y="2636912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512660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195736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869744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542085" y="3284984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12660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95736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869744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42085" y="3933056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40652" y="2204864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440652" y="2852936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40652" y="3501008"/>
            <a:ext cx="2605488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잠겨있는 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259632" y="1196752"/>
            <a:ext cx="936104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9278" y="1284412"/>
            <a:ext cx="2736304" cy="2448272"/>
            <a:chOff x="6228184" y="908720"/>
            <a:chExt cx="2736304" cy="2448272"/>
          </a:xfrm>
        </p:grpSpPr>
        <p:sp>
          <p:nvSpPr>
            <p:cNvPr id="37" name="직사각형 36"/>
            <p:cNvSpPr/>
            <p:nvPr/>
          </p:nvSpPr>
          <p:spPr>
            <a:xfrm>
              <a:off x="6228184" y="908720"/>
              <a:ext cx="2736304" cy="2448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516216" y="2816932"/>
              <a:ext cx="100811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확장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740352" y="2816932"/>
              <a:ext cx="100811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489124" y="1088740"/>
              <a:ext cx="2232248" cy="15481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308304" y="1340768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열쇠 이미지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98793" y="2061428"/>
              <a:ext cx="23391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소비하여 창고 공간을 확장합니다</a:t>
              </a:r>
              <a:r>
                <a:rPr lang="en-US" altLang="ko-KR" sz="1100" dirty="0" smtClean="0"/>
                <a:t>.</a:t>
              </a:r>
            </a:p>
            <a:p>
              <a:r>
                <a:rPr lang="ko-KR" altLang="en-US" sz="1100" dirty="0" smtClean="0"/>
                <a:t>확장하시겠습니까</a:t>
              </a:r>
              <a:r>
                <a:rPr lang="en-US" altLang="ko-KR" sz="1100" dirty="0" smtClean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231873" y="1284412"/>
            <a:ext cx="2736304" cy="2448272"/>
            <a:chOff x="6228184" y="908720"/>
            <a:chExt cx="2736304" cy="2448272"/>
          </a:xfrm>
        </p:grpSpPr>
        <p:sp>
          <p:nvSpPr>
            <p:cNvPr id="94" name="직사각형 93"/>
            <p:cNvSpPr/>
            <p:nvPr/>
          </p:nvSpPr>
          <p:spPr>
            <a:xfrm>
              <a:off x="6228184" y="908720"/>
              <a:ext cx="2736304" cy="2448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516216" y="2816932"/>
              <a:ext cx="100811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확장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7740352" y="2816932"/>
              <a:ext cx="100811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89124" y="1088740"/>
              <a:ext cx="2232248" cy="15481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599203" y="1976789"/>
              <a:ext cx="201208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열쇠가 부족합니다</a:t>
              </a:r>
              <a:r>
                <a:rPr lang="en-US" altLang="ko-KR" sz="1100" dirty="0" smtClean="0"/>
                <a:t>. </a:t>
              </a:r>
            </a:p>
            <a:p>
              <a:pPr algn="ctr"/>
              <a:r>
                <a:rPr lang="ko-KR" altLang="en-US" sz="1100" dirty="0" err="1" smtClean="0"/>
                <a:t>캐쉬</a:t>
              </a:r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5</a:t>
              </a:r>
              <a:r>
                <a:rPr lang="ko-KR" altLang="en-US" sz="1100" dirty="0" smtClean="0"/>
                <a:t>개를 소모하여 공간을 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확장하시겠습니까</a:t>
              </a:r>
              <a:r>
                <a:rPr lang="en-US" altLang="ko-KR" sz="1100" dirty="0" smtClean="0"/>
                <a:t>?</a:t>
              </a:r>
              <a:endParaRPr lang="ko-KR" altLang="en-US" sz="1100" dirty="0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4311993" y="1662454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캐쉬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58980" y="252964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</a:t>
            </a:r>
            <a:r>
              <a:rPr lang="ko-KR" altLang="en-US" dirty="0"/>
              <a:t>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시장선택시</a:t>
            </a:r>
            <a:r>
              <a:rPr lang="ko-KR" altLang="en-US" dirty="0" smtClean="0"/>
              <a:t> 팝업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23528" y="692696"/>
            <a:ext cx="5770084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월드맵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64211" y="800708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0075" y="800708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29017" y="3668256"/>
            <a:ext cx="648072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부대편성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버튼화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13521" y="3668256"/>
            <a:ext cx="648072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기술 연구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83806" y="3668256"/>
            <a:ext cx="648072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영웅고용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79912" y="3668256"/>
            <a:ext cx="648072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창고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74047" y="1088740"/>
            <a:ext cx="862086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목재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소지량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78053" y="1088740"/>
            <a:ext cx="862086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철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소지량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54053" y="1088740"/>
            <a:ext cx="862086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보</a:t>
            </a:r>
            <a:r>
              <a:rPr lang="ko-KR" altLang="en-US" sz="900" dirty="0">
                <a:solidFill>
                  <a:schemeClr val="tx1"/>
                </a:solidFill>
              </a:rPr>
              <a:t>석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소지량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38747" y="1088740"/>
            <a:ext cx="862086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유황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소지량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3648" y="1088740"/>
            <a:ext cx="862086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tx1"/>
                </a:solidFill>
              </a:rPr>
              <a:t>맨드레이크</a:t>
            </a:r>
            <a:r>
              <a:rPr lang="ko-KR" altLang="en-US" sz="600" dirty="0" smtClean="0">
                <a:solidFill>
                  <a:schemeClr val="tx1"/>
                </a:solidFill>
              </a:rPr>
              <a:t> </a:t>
            </a:r>
            <a:r>
              <a:rPr lang="ko-KR" altLang="en-US" sz="600" dirty="0" err="1" smtClean="0">
                <a:solidFill>
                  <a:schemeClr val="tx1"/>
                </a:solidFill>
              </a:rPr>
              <a:t>소지량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44008" y="3668256"/>
            <a:ext cx="648072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</a:p>
        </p:txBody>
      </p:sp>
      <p:sp>
        <p:nvSpPr>
          <p:cNvPr id="22" name="타원 21"/>
          <p:cNvSpPr/>
          <p:nvPr/>
        </p:nvSpPr>
        <p:spPr>
          <a:xfrm>
            <a:off x="333922" y="692696"/>
            <a:ext cx="781694" cy="7816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레</a:t>
            </a:r>
            <a:r>
              <a:rPr lang="ko-KR" altLang="en-US" sz="1200" dirty="0">
                <a:solidFill>
                  <a:schemeClr val="tx1"/>
                </a:solidFill>
              </a:rPr>
              <a:t>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15616" y="1595636"/>
            <a:ext cx="4680520" cy="1941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52301" y="1693775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어디로 가시겠습니까</a:t>
            </a:r>
            <a:r>
              <a:rPr lang="en-US" altLang="ko-KR" sz="1400" dirty="0" smtClean="0"/>
              <a:t>?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3097" y="2101828"/>
            <a:ext cx="1224136" cy="11852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무역상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03697" y="2101828"/>
            <a:ext cx="1224136" cy="11852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장비상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11960" y="2101828"/>
            <a:ext cx="1224136" cy="11852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캐쉬상점이미지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22213"/>
              </p:ext>
            </p:extLst>
          </p:nvPr>
        </p:nvGraphicFramePr>
        <p:xfrm>
          <a:off x="251520" y="4509120"/>
          <a:ext cx="74643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시장을 선택 했을 때 위와 같은 </a:t>
                      </a:r>
                      <a:r>
                        <a:rPr lang="ko-KR" altLang="en-US" dirty="0" err="1" smtClean="0"/>
                        <a:t>팝업창이</a:t>
                      </a:r>
                      <a:r>
                        <a:rPr lang="ko-KR" altLang="en-US" dirty="0" smtClean="0"/>
                        <a:t> 나타나게 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각 각의 이미지를 선택하면</a:t>
                      </a:r>
                      <a:r>
                        <a:rPr lang="ko-KR" altLang="en-US" baseline="0" dirty="0" smtClean="0"/>
                        <a:t> 그에 맞는 화면으로 전환된다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직선 화살표 연결선 5"/>
          <p:cNvCxnSpPr/>
          <p:nvPr/>
        </p:nvCxnSpPr>
        <p:spPr>
          <a:xfrm>
            <a:off x="5436096" y="1847664"/>
            <a:ext cx="1656184" cy="69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164288" y="1744627"/>
            <a:ext cx="1080120" cy="3572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팝업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flipH="1">
            <a:off x="323528" y="1474390"/>
            <a:ext cx="794420" cy="25179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67544" y="1595636"/>
            <a:ext cx="504056" cy="5040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랭</a:t>
            </a:r>
            <a:r>
              <a:rPr lang="ko-KR" altLang="en-US" sz="1200" dirty="0">
                <a:solidFill>
                  <a:schemeClr val="tx1"/>
                </a:solidFill>
              </a:rPr>
              <a:t>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7544" y="2171700"/>
            <a:ext cx="504056" cy="5040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소셜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7544" y="2747764"/>
            <a:ext cx="504056" cy="5040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우편함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7544" y="3284984"/>
            <a:ext cx="504056" cy="5040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옵션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6855" y="2350300"/>
            <a:ext cx="157522" cy="650912"/>
            <a:chOff x="1104442" y="2348880"/>
            <a:chExt cx="157522" cy="650912"/>
          </a:xfrm>
        </p:grpSpPr>
        <p:sp>
          <p:nvSpPr>
            <p:cNvPr id="35" name="모서리가 둥근 직사각형 34"/>
            <p:cNvSpPr/>
            <p:nvPr/>
          </p:nvSpPr>
          <p:spPr>
            <a:xfrm flipH="1">
              <a:off x="1117948" y="2348880"/>
              <a:ext cx="144016" cy="6509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 rot="16200000">
              <a:off x="1092027" y="2610133"/>
              <a:ext cx="180020" cy="155190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96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5382284" y="1219421"/>
            <a:ext cx="2111564" cy="3361707"/>
            <a:chOff x="5382284" y="859381"/>
            <a:chExt cx="2111564" cy="3361707"/>
          </a:xfrm>
        </p:grpSpPr>
        <p:sp>
          <p:nvSpPr>
            <p:cNvPr id="34" name="직사각형 33"/>
            <p:cNvSpPr/>
            <p:nvPr/>
          </p:nvSpPr>
          <p:spPr>
            <a:xfrm>
              <a:off x="5382284" y="859381"/>
              <a:ext cx="2111564" cy="33617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52120" y="3429000"/>
              <a:ext cx="1554217" cy="29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0000"/>
                  </a:solidFill>
                </a:rPr>
                <a:t>획득가능 골드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609178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거</a:t>
              </a:r>
              <a:r>
                <a:rPr lang="ko-KR" altLang="en-US" dirty="0">
                  <a:solidFill>
                    <a:schemeClr val="tx1"/>
                  </a:solidFill>
                </a:rPr>
                <a:t>래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92243" y="960983"/>
              <a:ext cx="1170797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자원 시세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86488" y="1340768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500" dirty="0">
                  <a:solidFill>
                    <a:schemeClr val="tx1"/>
                  </a:solidFill>
                </a:rPr>
                <a:t>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00764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486488" y="17624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500" dirty="0">
                  <a:solidFill>
                    <a:schemeClr val="tx1"/>
                  </a:solidFill>
                </a:rPr>
                <a:t>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86488" y="21729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500" dirty="0">
                  <a:solidFill>
                    <a:schemeClr val="tx1"/>
                  </a:solidFill>
                </a:rPr>
                <a:t>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86488" y="2583421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500" dirty="0">
                  <a:solidFill>
                    <a:schemeClr val="tx1"/>
                  </a:solidFill>
                </a:rPr>
                <a:t>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86488" y="2990273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500" dirty="0">
                  <a:solidFill>
                    <a:schemeClr val="tx1"/>
                  </a:solidFill>
                </a:rPr>
                <a:t>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34292" y="1422022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개당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1050" dirty="0" smtClean="0">
                  <a:solidFill>
                    <a:srgbClr val="FF0000"/>
                  </a:solidFill>
                </a:rPr>
                <a:t>100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934292" y="1811436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개당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1050" dirty="0" smtClean="0">
                  <a:solidFill>
                    <a:srgbClr val="FF0000"/>
                  </a:solidFill>
                </a:rPr>
                <a:t>100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934292" y="2254243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100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개당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 : </a:t>
              </a:r>
              <a:r>
                <a:rPr lang="en-US" altLang="ko-KR" sz="1050" dirty="0" smtClean="0">
                  <a:solidFill>
                    <a:srgbClr val="FF0000"/>
                  </a:solidFill>
                </a:rPr>
                <a:t>1000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34292" y="2664675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200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개당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 : </a:t>
              </a:r>
              <a:r>
                <a:rPr lang="en-US" altLang="ko-KR" sz="1050" dirty="0" smtClean="0">
                  <a:solidFill>
                    <a:srgbClr val="FF0000"/>
                  </a:solidFill>
                </a:rPr>
                <a:t>3000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934292" y="3071527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300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개당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 : </a:t>
              </a:r>
              <a:r>
                <a:rPr lang="en-US" altLang="ko-KR" sz="1050" dirty="0" smtClean="0">
                  <a:solidFill>
                    <a:srgbClr val="FF0000"/>
                  </a:solidFill>
                </a:rPr>
                <a:t>4000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9" name="오른쪽 화살표 48"/>
            <p:cNvSpPr/>
            <p:nvPr/>
          </p:nvSpPr>
          <p:spPr>
            <a:xfrm rot="16200000">
              <a:off x="6971292" y="1423584"/>
              <a:ext cx="254066" cy="21602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오른쪽 화살표 49"/>
            <p:cNvSpPr/>
            <p:nvPr/>
          </p:nvSpPr>
          <p:spPr>
            <a:xfrm rot="5400000">
              <a:off x="6984588" y="1844229"/>
              <a:ext cx="239694" cy="203804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:\Users\admin\Desktop\np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56477"/>
            <a:ext cx="923238" cy="159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형 설명선 69"/>
          <p:cNvSpPr/>
          <p:nvPr/>
        </p:nvSpPr>
        <p:spPr>
          <a:xfrm>
            <a:off x="713139" y="2065026"/>
            <a:ext cx="1482597" cy="1234531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자원을 골드로 바꿔드려요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오늘은 나무 시세가 높습니다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3829" y="1174658"/>
            <a:ext cx="151216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무역</a:t>
            </a:r>
            <a:r>
              <a:rPr lang="ko-KR" altLang="en-US" dirty="0"/>
              <a:t>상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2267744" y="1174658"/>
            <a:ext cx="2880320" cy="639430"/>
            <a:chOff x="2267744" y="1571921"/>
            <a:chExt cx="2880320" cy="639430"/>
          </a:xfrm>
        </p:grpSpPr>
        <p:sp>
          <p:nvSpPr>
            <p:cNvPr id="68" name="직사각형 67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자원</a:t>
                </a:r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22" name="직선 연결선 2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직사각형 25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rgbClr val="FF0000"/>
                    </a:solidFill>
                  </a:rPr>
                  <a:t>123456789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dirty="0" smtClean="0">
                    <a:solidFill>
                      <a:schemeClr val="tx1"/>
                    </a:solidFill>
                  </a:rPr>
                  <a:t>보유량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2267744" y="1867222"/>
            <a:ext cx="2880320" cy="639430"/>
            <a:chOff x="2267744" y="1571921"/>
            <a:chExt cx="2880320" cy="639430"/>
          </a:xfrm>
        </p:grpSpPr>
        <p:sp>
          <p:nvSpPr>
            <p:cNvPr id="133" name="직사각형 132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자원</a:t>
                </a:r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38" name="직선 연결선 137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직사각형 138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rgbClr val="FF0000"/>
                    </a:solidFill>
                  </a:rPr>
                  <a:t>123456789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dirty="0" smtClean="0">
                    <a:solidFill>
                      <a:schemeClr val="tx1"/>
                    </a:solidFill>
                  </a:rPr>
                  <a:t>보유량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그룹 139"/>
          <p:cNvGrpSpPr/>
          <p:nvPr/>
        </p:nvGrpSpPr>
        <p:grpSpPr>
          <a:xfrm>
            <a:off x="2267744" y="2557612"/>
            <a:ext cx="2880320" cy="639430"/>
            <a:chOff x="2267744" y="1571921"/>
            <a:chExt cx="2880320" cy="639430"/>
          </a:xfrm>
        </p:grpSpPr>
        <p:sp>
          <p:nvSpPr>
            <p:cNvPr id="141" name="직사각형 140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자원</a:t>
                </a:r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4" name="그룹 143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46" name="직선 연결선 145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직사각형 144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rgbClr val="FF0000"/>
                    </a:solidFill>
                  </a:rPr>
                  <a:t>123456789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dirty="0" smtClean="0">
                    <a:solidFill>
                      <a:schemeClr val="tx1"/>
                    </a:solidFill>
                  </a:rPr>
                  <a:t>보유량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2267744" y="3258058"/>
            <a:ext cx="2880320" cy="639430"/>
            <a:chOff x="2267744" y="1571921"/>
            <a:chExt cx="2880320" cy="639430"/>
          </a:xfrm>
        </p:grpSpPr>
        <p:sp>
          <p:nvSpPr>
            <p:cNvPr id="149" name="직사각형 148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자원</a:t>
                </a:r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2" name="그룹 151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54" name="직선 연결선 153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직사각형 154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3" name="직사각형 152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rgbClr val="FF0000"/>
                    </a:solidFill>
                  </a:rPr>
                  <a:t>123456789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dirty="0" smtClean="0">
                    <a:solidFill>
                      <a:schemeClr val="tx1"/>
                    </a:solidFill>
                  </a:rPr>
                  <a:t>보유량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2267744" y="3951274"/>
            <a:ext cx="2880320" cy="639430"/>
            <a:chOff x="2267744" y="1571921"/>
            <a:chExt cx="2880320" cy="639430"/>
          </a:xfrm>
        </p:grpSpPr>
        <p:sp>
          <p:nvSpPr>
            <p:cNvPr id="157" name="직사각형 156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자원</a:t>
                </a:r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0" name="그룹 159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62" name="직선 연결선 16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직사각형 160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rgbClr val="FF0000"/>
                    </a:solidFill>
                  </a:rPr>
                  <a:t>123456789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dirty="0" smtClean="0">
                    <a:solidFill>
                      <a:schemeClr val="tx1"/>
                    </a:solidFill>
                  </a:rPr>
                  <a:t>보유량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3501835" y="260648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무역상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기본화면</a:t>
            </a:r>
            <a:endParaRPr lang="en-US" altLang="ko-KR" dirty="0" smtClean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88438"/>
              </p:ext>
            </p:extLst>
          </p:nvPr>
        </p:nvGraphicFramePr>
        <p:xfrm>
          <a:off x="323528" y="4753952"/>
          <a:ext cx="8424936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 smtClean="0"/>
                        <a:t>무역상에서는 자원을 슬라이더를 통하여 팔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ko-KR" altLang="en-US" sz="1400" dirty="0" err="1" smtClean="0"/>
                        <a:t>자원별</a:t>
                      </a:r>
                      <a:r>
                        <a:rPr lang="ko-KR" altLang="en-US" sz="1400" dirty="0" smtClean="0"/>
                        <a:t> 시세와 판매량을 통하여 </a:t>
                      </a:r>
                      <a:r>
                        <a:rPr lang="ko-KR" altLang="en-US" sz="1400" dirty="0" err="1" smtClean="0"/>
                        <a:t>획득가능한</a:t>
                      </a:r>
                      <a:r>
                        <a:rPr lang="ko-KR" altLang="en-US" sz="1400" dirty="0" smtClean="0"/>
                        <a:t> 골드는 우측에서 확인할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dirty="0" smtClean="0"/>
                        <a:t>거래 버튼을 클릭하면 자원이 판매되고 골드를 입수한다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취소 시 이전 화면으로 돌아간다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ko-KR" altLang="en-US" sz="1400" baseline="0" dirty="0" smtClean="0"/>
                        <a:t>거래가 완료되면 무역상 캐릭터가 사라지면서 무역상은 </a:t>
                      </a:r>
                      <a:r>
                        <a:rPr lang="ko-KR" altLang="en-US" sz="1400" baseline="0" dirty="0" err="1" smtClean="0"/>
                        <a:t>텅비게</a:t>
                      </a:r>
                      <a:r>
                        <a:rPr lang="ko-KR" altLang="en-US" sz="1400" baseline="0" dirty="0" smtClean="0"/>
                        <a:t> 되고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무역상 캐릭터 자리에 호출버튼이 나타난다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9" name="타원 168"/>
          <p:cNvSpPr/>
          <p:nvPr/>
        </p:nvSpPr>
        <p:spPr>
          <a:xfrm>
            <a:off x="7050047" y="71281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6814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4400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0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96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5382284" y="1219421"/>
            <a:ext cx="2111564" cy="3361707"/>
            <a:chOff x="5382284" y="859381"/>
            <a:chExt cx="2111564" cy="3361707"/>
          </a:xfrm>
        </p:grpSpPr>
        <p:sp>
          <p:nvSpPr>
            <p:cNvPr id="34" name="직사각형 33"/>
            <p:cNvSpPr/>
            <p:nvPr/>
          </p:nvSpPr>
          <p:spPr>
            <a:xfrm>
              <a:off x="5382284" y="859381"/>
              <a:ext cx="2111564" cy="33617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52120" y="3429000"/>
              <a:ext cx="1554217" cy="29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0000"/>
                  </a:solidFill>
                </a:rPr>
                <a:t>획득가능 골드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609178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거</a:t>
              </a:r>
              <a:r>
                <a:rPr lang="ko-KR" altLang="en-US" dirty="0">
                  <a:solidFill>
                    <a:schemeClr val="tx1"/>
                  </a:solidFill>
                </a:rPr>
                <a:t>래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92243" y="960983"/>
              <a:ext cx="1170797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자원 시세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86488" y="1340768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00764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486488" y="17624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86488" y="21729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86488" y="2583421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86488" y="2990273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34292" y="1422022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934292" y="1811436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934292" y="2254243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34292" y="2664675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934292" y="3071527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13829" y="1174658"/>
            <a:ext cx="151216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무역</a:t>
            </a:r>
            <a:r>
              <a:rPr lang="ko-KR" altLang="en-US" dirty="0"/>
              <a:t>상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2267744" y="1174658"/>
            <a:ext cx="2880320" cy="639430"/>
            <a:chOff x="2267744" y="1571921"/>
            <a:chExt cx="2880320" cy="639430"/>
          </a:xfrm>
        </p:grpSpPr>
        <p:sp>
          <p:nvSpPr>
            <p:cNvPr id="68" name="직사각형 67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22" name="직선 연결선 2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직사각형 25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2267744" y="1867222"/>
            <a:ext cx="2880320" cy="639430"/>
            <a:chOff x="2267744" y="1571921"/>
            <a:chExt cx="2880320" cy="639430"/>
          </a:xfrm>
        </p:grpSpPr>
        <p:sp>
          <p:nvSpPr>
            <p:cNvPr id="133" name="직사각형 132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38" name="직선 연결선 137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직사각형 138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그룹 139"/>
          <p:cNvGrpSpPr/>
          <p:nvPr/>
        </p:nvGrpSpPr>
        <p:grpSpPr>
          <a:xfrm>
            <a:off x="2267744" y="2557612"/>
            <a:ext cx="2880320" cy="639430"/>
            <a:chOff x="2267744" y="1571921"/>
            <a:chExt cx="2880320" cy="639430"/>
          </a:xfrm>
        </p:grpSpPr>
        <p:sp>
          <p:nvSpPr>
            <p:cNvPr id="141" name="직사각형 140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4" name="그룹 143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46" name="직선 연결선 145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직사각형 144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2267744" y="3258058"/>
            <a:ext cx="2880320" cy="639430"/>
            <a:chOff x="2267744" y="1571921"/>
            <a:chExt cx="2880320" cy="639430"/>
          </a:xfrm>
        </p:grpSpPr>
        <p:sp>
          <p:nvSpPr>
            <p:cNvPr id="149" name="직사각형 148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2" name="그룹 151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54" name="직선 연결선 153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직사각형 154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3" name="직사각형 152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2267744" y="3951274"/>
            <a:ext cx="2880320" cy="639430"/>
            <a:chOff x="2267744" y="1571921"/>
            <a:chExt cx="2880320" cy="639430"/>
          </a:xfrm>
        </p:grpSpPr>
        <p:sp>
          <p:nvSpPr>
            <p:cNvPr id="157" name="직사각형 156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0" name="그룹 159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62" name="직선 연결선 16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직사각형 160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3218104" y="26064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무역상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무역상 없을 때</a:t>
            </a:r>
            <a:endParaRPr lang="en-US" altLang="ko-KR" dirty="0" smtClean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29384"/>
              </p:ext>
            </p:extLst>
          </p:nvPr>
        </p:nvGraphicFramePr>
        <p:xfrm>
          <a:off x="323528" y="4753952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 smtClean="0"/>
                        <a:t>무역상이 떠났을 때는 캐릭터 대신 남은 시간과 즉시 호출 버튼이 나타난다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ko-KR" altLang="en-US" sz="1400" dirty="0" smtClean="0"/>
                        <a:t>즉시 호출 버튼은 호루라기 아이템 또는 </a:t>
                      </a:r>
                      <a:r>
                        <a:rPr lang="ko-KR" altLang="en-US" sz="1400" dirty="0" err="1" smtClean="0"/>
                        <a:t>캐쉬로</a:t>
                      </a:r>
                      <a:r>
                        <a:rPr lang="ko-KR" altLang="en-US" sz="1400" dirty="0" smtClean="0"/>
                        <a:t> 사용할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aseline="0" dirty="0" smtClean="0"/>
                        <a:t>무역상이 없을 때는 무역상의 아이콘 창이 비어진 상태로 존재한다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4.   </a:t>
                      </a:r>
                      <a:r>
                        <a:rPr lang="ko-KR" altLang="en-US" sz="1400" baseline="0" dirty="0" smtClean="0"/>
                        <a:t>즉시 호출을 누르면 팝업이 나타난다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9" name="타원 168"/>
          <p:cNvSpPr/>
          <p:nvPr/>
        </p:nvSpPr>
        <p:spPr>
          <a:xfrm>
            <a:off x="7050047" y="71281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6814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4400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037" y="245302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남은 시간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3:20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3829" y="3577773"/>
            <a:ext cx="1609899" cy="9596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6267" y="36158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즉시호출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3558" y="3933056"/>
            <a:ext cx="272058" cy="26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아이</a:t>
            </a:r>
            <a:r>
              <a:rPr lang="ko-KR" altLang="en-US" sz="500" dirty="0"/>
              <a:t>콘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843558" y="4230613"/>
            <a:ext cx="272058" cy="26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아이</a:t>
            </a:r>
            <a:r>
              <a:rPr lang="ko-KR" altLang="en-US" sz="500" dirty="0"/>
              <a:t>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422108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X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64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96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5382284" y="1219421"/>
            <a:ext cx="2111564" cy="3361707"/>
            <a:chOff x="5382284" y="859381"/>
            <a:chExt cx="2111564" cy="3361707"/>
          </a:xfrm>
        </p:grpSpPr>
        <p:sp>
          <p:nvSpPr>
            <p:cNvPr id="34" name="직사각형 33"/>
            <p:cNvSpPr/>
            <p:nvPr/>
          </p:nvSpPr>
          <p:spPr>
            <a:xfrm>
              <a:off x="5382284" y="859381"/>
              <a:ext cx="2111564" cy="33617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52120" y="3429000"/>
              <a:ext cx="1554217" cy="29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0000"/>
                  </a:solidFill>
                </a:rPr>
                <a:t>획득가능 골드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609178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거</a:t>
              </a:r>
              <a:r>
                <a:rPr lang="ko-KR" altLang="en-US" dirty="0">
                  <a:solidFill>
                    <a:schemeClr val="tx1"/>
                  </a:solidFill>
                </a:rPr>
                <a:t>래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92243" y="960983"/>
              <a:ext cx="1170797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자원 시세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86488" y="1340768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00764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486488" y="17624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86488" y="21729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86488" y="2583421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86488" y="2990273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34292" y="1422022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934292" y="1811436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934292" y="2254243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34292" y="2664675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934292" y="3071527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13829" y="1174658"/>
            <a:ext cx="151216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무역</a:t>
            </a:r>
            <a:r>
              <a:rPr lang="ko-KR" altLang="en-US" dirty="0"/>
              <a:t>상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2267744" y="1174658"/>
            <a:ext cx="2880320" cy="639430"/>
            <a:chOff x="2267744" y="1571921"/>
            <a:chExt cx="2880320" cy="639430"/>
          </a:xfrm>
        </p:grpSpPr>
        <p:sp>
          <p:nvSpPr>
            <p:cNvPr id="68" name="직사각형 67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22" name="직선 연결선 2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직사각형 25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2267744" y="1867222"/>
            <a:ext cx="2880320" cy="639430"/>
            <a:chOff x="2267744" y="1571921"/>
            <a:chExt cx="2880320" cy="639430"/>
          </a:xfrm>
        </p:grpSpPr>
        <p:sp>
          <p:nvSpPr>
            <p:cNvPr id="133" name="직사각형 132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38" name="직선 연결선 137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직사각형 138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그룹 139"/>
          <p:cNvGrpSpPr/>
          <p:nvPr/>
        </p:nvGrpSpPr>
        <p:grpSpPr>
          <a:xfrm>
            <a:off x="2267744" y="2557612"/>
            <a:ext cx="2880320" cy="639430"/>
            <a:chOff x="2267744" y="1571921"/>
            <a:chExt cx="2880320" cy="639430"/>
          </a:xfrm>
        </p:grpSpPr>
        <p:sp>
          <p:nvSpPr>
            <p:cNvPr id="141" name="직사각형 140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4" name="그룹 143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46" name="직선 연결선 145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직사각형 144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2267744" y="3258058"/>
            <a:ext cx="2880320" cy="639430"/>
            <a:chOff x="2267744" y="1571921"/>
            <a:chExt cx="2880320" cy="639430"/>
          </a:xfrm>
        </p:grpSpPr>
        <p:sp>
          <p:nvSpPr>
            <p:cNvPr id="149" name="직사각형 148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2" name="그룹 151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54" name="직선 연결선 153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직사각형 154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3" name="직사각형 152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2267744" y="3951274"/>
            <a:ext cx="2880320" cy="639430"/>
            <a:chOff x="2267744" y="1571921"/>
            <a:chExt cx="2880320" cy="639430"/>
          </a:xfrm>
        </p:grpSpPr>
        <p:sp>
          <p:nvSpPr>
            <p:cNvPr id="157" name="직사각형 156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0" name="그룹 159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62" name="직선 연결선 16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직사각형 160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3501835" y="26064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무역상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즉시 호출</a:t>
            </a:r>
            <a:endParaRPr lang="en-US" altLang="ko-KR" dirty="0" smtClean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908669"/>
              </p:ext>
            </p:extLst>
          </p:nvPr>
        </p:nvGraphicFramePr>
        <p:xfrm>
          <a:off x="323528" y="4753952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 smtClean="0"/>
                        <a:t>즉시 호출버튼을 누르면 위와 같은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나타난다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ko-KR" altLang="en-US" sz="1400" dirty="0" smtClean="0"/>
                        <a:t>호출을 누르면 아이템을 소비하고 무역상이 나타나게 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aseline="0" dirty="0" smtClean="0"/>
                        <a:t>호출을 눌렀을 때 아이템 존재하지 않으면 </a:t>
                      </a:r>
                      <a:r>
                        <a:rPr lang="ko-KR" altLang="en-US" sz="1400" baseline="0" dirty="0" err="1" smtClean="0"/>
                        <a:t>캐쉬로</a:t>
                      </a:r>
                      <a:r>
                        <a:rPr lang="ko-KR" altLang="en-US" sz="1400" baseline="0" dirty="0" smtClean="0"/>
                        <a:t> 구매를 요청하는 </a:t>
                      </a:r>
                      <a:r>
                        <a:rPr lang="ko-KR" altLang="en-US" sz="1400" baseline="0" dirty="0" err="1" smtClean="0"/>
                        <a:t>팝업창을</a:t>
                      </a:r>
                      <a:r>
                        <a:rPr lang="ko-KR" altLang="en-US" sz="1400" baseline="0" dirty="0" smtClean="0"/>
                        <a:t> 띄운다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aseline="0" dirty="0" smtClean="0"/>
                        <a:t>취소 버튼을 누르면 </a:t>
                      </a:r>
                      <a:r>
                        <a:rPr lang="ko-KR" altLang="en-US" sz="1400" baseline="0" dirty="0" err="1" smtClean="0"/>
                        <a:t>팝업창이</a:t>
                      </a:r>
                      <a:r>
                        <a:rPr lang="ko-KR" altLang="en-US" sz="1400" baseline="0" dirty="0" smtClean="0"/>
                        <a:t> 종료된다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9" name="타원 168"/>
          <p:cNvSpPr/>
          <p:nvPr/>
        </p:nvSpPr>
        <p:spPr>
          <a:xfrm>
            <a:off x="7050047" y="71281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6814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4400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037" y="245302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남은 시간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3:20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3829" y="3577773"/>
            <a:ext cx="1609899" cy="9596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6267" y="36158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즉시호출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3558" y="3933056"/>
            <a:ext cx="272058" cy="26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아이</a:t>
            </a:r>
            <a:r>
              <a:rPr lang="ko-KR" altLang="en-US" sz="500" dirty="0"/>
              <a:t>콘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843558" y="4230613"/>
            <a:ext cx="272058" cy="26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아이</a:t>
            </a:r>
            <a:r>
              <a:rPr lang="ko-KR" altLang="en-US" sz="500" dirty="0"/>
              <a:t>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422108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X 30</a:t>
            </a:r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3231873" y="1284412"/>
            <a:ext cx="2736304" cy="2448272"/>
            <a:chOff x="3231873" y="1284412"/>
            <a:chExt cx="2736304" cy="2448272"/>
          </a:xfrm>
        </p:grpSpPr>
        <p:grpSp>
          <p:nvGrpSpPr>
            <p:cNvPr id="77" name="그룹 76"/>
            <p:cNvGrpSpPr/>
            <p:nvPr/>
          </p:nvGrpSpPr>
          <p:grpSpPr>
            <a:xfrm>
              <a:off x="3231873" y="1284412"/>
              <a:ext cx="2736304" cy="2448272"/>
              <a:chOff x="6228184" y="908720"/>
              <a:chExt cx="2736304" cy="2448272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228184" y="908720"/>
                <a:ext cx="2736304" cy="2448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516216" y="2816932"/>
                <a:ext cx="1008112" cy="3240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호출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7740352" y="2816932"/>
                <a:ext cx="1008112" cy="3240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취소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489124" y="1088740"/>
                <a:ext cx="2232248" cy="15481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43724" y="1976789"/>
                <a:ext cx="23230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아이템을 사용하여</a:t>
                </a:r>
                <a:r>
                  <a:rPr lang="en-US" altLang="ko-KR" sz="1100" dirty="0" smtClean="0"/>
                  <a:t/>
                </a:r>
                <a:br>
                  <a:rPr lang="en-US" altLang="ko-KR" sz="1100" dirty="0" smtClean="0"/>
                </a:br>
                <a:r>
                  <a:rPr lang="ko-KR" altLang="en-US" sz="1100" dirty="0" smtClean="0"/>
                  <a:t>무역상을 즉시 호출하시겠습니까</a:t>
                </a:r>
                <a:r>
                  <a:rPr lang="en-US" altLang="ko-KR" sz="1100" dirty="0" smtClean="0"/>
                  <a:t>?</a:t>
                </a:r>
                <a:endParaRPr lang="ko-KR" altLang="en-US" sz="1100" dirty="0"/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4311993" y="1662454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호루라기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아이템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44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96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5382284" y="1219421"/>
            <a:ext cx="2111564" cy="3361707"/>
            <a:chOff x="5382284" y="859381"/>
            <a:chExt cx="2111564" cy="3361707"/>
          </a:xfrm>
        </p:grpSpPr>
        <p:sp>
          <p:nvSpPr>
            <p:cNvPr id="34" name="직사각형 33"/>
            <p:cNvSpPr/>
            <p:nvPr/>
          </p:nvSpPr>
          <p:spPr>
            <a:xfrm>
              <a:off x="5382284" y="859381"/>
              <a:ext cx="2111564" cy="33617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52120" y="3429000"/>
              <a:ext cx="1554217" cy="290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0000"/>
                  </a:solidFill>
                </a:rPr>
                <a:t>획득가능 골드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609178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거</a:t>
              </a:r>
              <a:r>
                <a:rPr lang="ko-KR" altLang="en-US" dirty="0">
                  <a:solidFill>
                    <a:schemeClr val="tx1"/>
                  </a:solidFill>
                </a:rPr>
                <a:t>래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92243" y="960983"/>
              <a:ext cx="1170797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자원 시세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86488" y="1340768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00764" y="3794696"/>
              <a:ext cx="753988" cy="28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486488" y="17624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86488" y="2172989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86488" y="2583421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486488" y="2990273"/>
              <a:ext cx="381656" cy="3816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34292" y="1422022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934292" y="1811436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934292" y="2254243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34292" y="2664675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934292" y="3071527"/>
              <a:ext cx="1272045" cy="219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13829" y="1174658"/>
            <a:ext cx="151216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무역</a:t>
            </a:r>
            <a:r>
              <a:rPr lang="ko-KR" altLang="en-US" dirty="0"/>
              <a:t>상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2267744" y="1174658"/>
            <a:ext cx="2880320" cy="639430"/>
            <a:chOff x="2267744" y="1571921"/>
            <a:chExt cx="2880320" cy="639430"/>
          </a:xfrm>
        </p:grpSpPr>
        <p:sp>
          <p:nvSpPr>
            <p:cNvPr id="68" name="직사각형 67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22" name="직선 연결선 2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직사각형 25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2267744" y="1867222"/>
            <a:ext cx="2880320" cy="639430"/>
            <a:chOff x="2267744" y="1571921"/>
            <a:chExt cx="2880320" cy="639430"/>
          </a:xfrm>
        </p:grpSpPr>
        <p:sp>
          <p:nvSpPr>
            <p:cNvPr id="133" name="직사각형 132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38" name="직선 연결선 137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직사각형 138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그룹 139"/>
          <p:cNvGrpSpPr/>
          <p:nvPr/>
        </p:nvGrpSpPr>
        <p:grpSpPr>
          <a:xfrm>
            <a:off x="2267744" y="2557612"/>
            <a:ext cx="2880320" cy="639430"/>
            <a:chOff x="2267744" y="1571921"/>
            <a:chExt cx="2880320" cy="639430"/>
          </a:xfrm>
        </p:grpSpPr>
        <p:sp>
          <p:nvSpPr>
            <p:cNvPr id="141" name="직사각형 140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4" name="그룹 143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46" name="직선 연결선 145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직사각형 144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2267744" y="3258058"/>
            <a:ext cx="2880320" cy="639430"/>
            <a:chOff x="2267744" y="1571921"/>
            <a:chExt cx="2880320" cy="639430"/>
          </a:xfrm>
        </p:grpSpPr>
        <p:sp>
          <p:nvSpPr>
            <p:cNvPr id="149" name="직사각형 148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2" name="그룹 151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54" name="직선 연결선 153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직사각형 154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3" name="직사각형 152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2267744" y="3951274"/>
            <a:ext cx="2880320" cy="639430"/>
            <a:chOff x="2267744" y="1571921"/>
            <a:chExt cx="2880320" cy="639430"/>
          </a:xfrm>
        </p:grpSpPr>
        <p:sp>
          <p:nvSpPr>
            <p:cNvPr id="157" name="직사각형 156"/>
            <p:cNvSpPr/>
            <p:nvPr/>
          </p:nvSpPr>
          <p:spPr>
            <a:xfrm>
              <a:off x="2267744" y="1571921"/>
              <a:ext cx="2880320" cy="6394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2411760" y="1644168"/>
              <a:ext cx="2592289" cy="513891"/>
              <a:chOff x="2555776" y="1196752"/>
              <a:chExt cx="2592289" cy="513891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2555776" y="1196752"/>
                <a:ext cx="513891" cy="513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0" name="그룹 159"/>
              <p:cNvGrpSpPr/>
              <p:nvPr/>
            </p:nvGrpSpPr>
            <p:grpSpPr>
              <a:xfrm>
                <a:off x="3275857" y="1479634"/>
                <a:ext cx="1872208" cy="144016"/>
                <a:chOff x="1451869" y="2466862"/>
                <a:chExt cx="1872208" cy="144016"/>
              </a:xfrm>
            </p:grpSpPr>
            <p:cxnSp>
              <p:nvCxnSpPr>
                <p:cNvPr id="162" name="직선 연결선 161"/>
                <p:cNvCxnSpPr/>
                <p:nvPr/>
              </p:nvCxnSpPr>
              <p:spPr>
                <a:xfrm>
                  <a:off x="1451869" y="2538870"/>
                  <a:ext cx="1872208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/>
                <p:cNvSpPr/>
                <p:nvPr/>
              </p:nvSpPr>
              <p:spPr>
                <a:xfrm>
                  <a:off x="1595885" y="2466862"/>
                  <a:ext cx="45719" cy="144016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직사각형 160"/>
              <p:cNvSpPr/>
              <p:nvPr/>
            </p:nvSpPr>
            <p:spPr>
              <a:xfrm>
                <a:off x="3383869" y="1235069"/>
                <a:ext cx="1656184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3501835" y="260648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무역상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아이템 부족</a:t>
            </a:r>
            <a:endParaRPr lang="en-US" altLang="ko-KR" dirty="0" smtClean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334608"/>
              </p:ext>
            </p:extLst>
          </p:nvPr>
        </p:nvGraphicFramePr>
        <p:xfrm>
          <a:off x="323528" y="4753952"/>
          <a:ext cx="842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 smtClean="0"/>
                        <a:t>호루라기 아이템이 부족할 경우 위와 같은 </a:t>
                      </a:r>
                      <a:r>
                        <a:rPr lang="ko-KR" altLang="en-US" sz="1400" dirty="0" err="1" smtClean="0"/>
                        <a:t>팝업창이</a:t>
                      </a:r>
                      <a:r>
                        <a:rPr lang="ko-KR" altLang="en-US" sz="1400" dirty="0" smtClean="0"/>
                        <a:t> 나타난다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ko-KR" altLang="en-US" sz="1400" dirty="0" smtClean="0"/>
                        <a:t>호출 버튼을 선택하면 호출에 필요한 </a:t>
                      </a:r>
                      <a:r>
                        <a:rPr lang="ko-KR" altLang="en-US" sz="1400" dirty="0" err="1" smtClean="0"/>
                        <a:t>캐쉬가</a:t>
                      </a:r>
                      <a:r>
                        <a:rPr lang="ko-KR" altLang="en-US" sz="1400" dirty="0" smtClean="0"/>
                        <a:t> 빠져나가고 즉시 호출이 적용된다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aseline="0" dirty="0" smtClean="0"/>
                        <a:t>취소 버튼을 누르면 </a:t>
                      </a:r>
                      <a:r>
                        <a:rPr lang="ko-KR" altLang="en-US" sz="1400" baseline="0" dirty="0" err="1" smtClean="0"/>
                        <a:t>팝업창이</a:t>
                      </a:r>
                      <a:r>
                        <a:rPr lang="ko-KR" altLang="en-US" sz="1400" baseline="0" dirty="0" smtClean="0"/>
                        <a:t> 종료된다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9" name="타원 168"/>
          <p:cNvSpPr/>
          <p:nvPr/>
        </p:nvSpPr>
        <p:spPr>
          <a:xfrm>
            <a:off x="7050047" y="71281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6814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4400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037" y="245302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남은 시간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3:20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3829" y="3577773"/>
            <a:ext cx="1609899" cy="9596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6267" y="36158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즉시호출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3558" y="3933056"/>
            <a:ext cx="272058" cy="26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아이</a:t>
            </a:r>
            <a:r>
              <a:rPr lang="ko-KR" altLang="en-US" sz="500" dirty="0"/>
              <a:t>콘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843558" y="4230613"/>
            <a:ext cx="272058" cy="26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아이</a:t>
            </a:r>
            <a:r>
              <a:rPr lang="ko-KR" altLang="en-US" sz="500" dirty="0"/>
              <a:t>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422108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X 30</a:t>
            </a:r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3231873" y="1284412"/>
            <a:ext cx="2736304" cy="2448272"/>
            <a:chOff x="3231873" y="1284412"/>
            <a:chExt cx="2736304" cy="2448272"/>
          </a:xfrm>
        </p:grpSpPr>
        <p:grpSp>
          <p:nvGrpSpPr>
            <p:cNvPr id="77" name="그룹 76"/>
            <p:cNvGrpSpPr/>
            <p:nvPr/>
          </p:nvGrpSpPr>
          <p:grpSpPr>
            <a:xfrm>
              <a:off x="3231873" y="1284412"/>
              <a:ext cx="2736304" cy="2448272"/>
              <a:chOff x="6228184" y="908720"/>
              <a:chExt cx="2736304" cy="2448272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228184" y="908720"/>
                <a:ext cx="2736304" cy="2448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516216" y="2816932"/>
                <a:ext cx="1008112" cy="3240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호출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7740352" y="2816932"/>
                <a:ext cx="1008112" cy="3240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취소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489124" y="1088740"/>
                <a:ext cx="2232248" cy="15481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750696" y="1851819"/>
                <a:ext cx="1709122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아이템이 부족합니다</a:t>
                </a:r>
                <a:r>
                  <a:rPr lang="en-US" altLang="ko-KR" sz="1100" dirty="0" smtClean="0"/>
                  <a:t>.</a:t>
                </a:r>
              </a:p>
              <a:p>
                <a:pPr algn="ctr"/>
                <a:r>
                  <a:rPr lang="ko-KR" altLang="en-US" sz="1100" dirty="0" err="1" smtClean="0">
                    <a:solidFill>
                      <a:srgbClr val="FF0000"/>
                    </a:solidFill>
                  </a:rPr>
                  <a:t>캐쉬</a:t>
                </a:r>
                <a:r>
                  <a:rPr lang="ko-KR" altLang="en-US" sz="11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100" dirty="0" smtClean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100" dirty="0" smtClean="0">
                    <a:solidFill>
                      <a:srgbClr val="FF0000"/>
                    </a:solidFill>
                  </a:rPr>
                  <a:t>개</a:t>
                </a:r>
                <a:r>
                  <a:rPr lang="ko-KR" altLang="en-US" sz="1100" dirty="0" smtClean="0"/>
                  <a:t>를 이용하여 </a:t>
                </a:r>
                <a:endParaRPr lang="en-US" altLang="ko-KR" sz="1100" dirty="0" smtClean="0"/>
              </a:p>
              <a:p>
                <a:pPr algn="ctr"/>
                <a:r>
                  <a:rPr lang="ko-KR" altLang="en-US" sz="1100" dirty="0" smtClean="0"/>
                  <a:t>즉시 호출하시겠습니까</a:t>
                </a:r>
                <a:r>
                  <a:rPr lang="en-US" altLang="ko-KR" sz="1100" dirty="0" smtClean="0"/>
                  <a:t>?</a:t>
                </a: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4311993" y="1628800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호루라기아이템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44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259633" y="1463619"/>
            <a:ext cx="1189749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장비 상점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3501835" y="260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</a:t>
            </a:r>
            <a:r>
              <a:rPr lang="ko-KR" altLang="en-US" dirty="0"/>
              <a:t>비</a:t>
            </a:r>
            <a:r>
              <a:rPr lang="ko-KR" altLang="en-US" dirty="0" smtClean="0"/>
              <a:t> 상점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기본화면</a:t>
            </a:r>
            <a:endParaRPr lang="en-US" altLang="ko-KR" dirty="0" smtClean="0"/>
          </a:p>
        </p:txBody>
      </p: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80178"/>
              </p:ext>
            </p:extLst>
          </p:nvPr>
        </p:nvGraphicFramePr>
        <p:xfrm>
          <a:off x="323528" y="4581128"/>
          <a:ext cx="842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smtClean="0"/>
                        <a:t>백화점과 같이 다양한 장비가 나열된다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dirty="0" smtClean="0"/>
                        <a:t>장비를 선택하면 오른쪽의 화면에서 장비의 성능 및 가격을 보여준다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  </a:t>
                      </a:r>
                      <a:r>
                        <a:rPr lang="ko-KR" altLang="en-US" dirty="0" smtClean="0"/>
                        <a:t>구입버튼을 선택하면 장비는 구입되어 </a:t>
                      </a:r>
                      <a:r>
                        <a:rPr lang="ko-KR" altLang="en-US" dirty="0" err="1" smtClean="0"/>
                        <a:t>인벤토리로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가게된다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1" name="타원 130"/>
          <p:cNvSpPr/>
          <p:nvPr/>
        </p:nvSpPr>
        <p:spPr>
          <a:xfrm>
            <a:off x="6732240" y="69269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59633" y="1952695"/>
            <a:ext cx="1728191" cy="2484417"/>
            <a:chOff x="1259633" y="1952695"/>
            <a:chExt cx="1728191" cy="2484417"/>
          </a:xfrm>
        </p:grpSpPr>
        <p:pic>
          <p:nvPicPr>
            <p:cNvPr id="132" name="Picture 2" descr="C:\Users\admin\Desktop\np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3" y="2840453"/>
              <a:ext cx="923238" cy="1596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타원형 설명선 132"/>
            <p:cNvSpPr/>
            <p:nvPr/>
          </p:nvSpPr>
          <p:spPr>
            <a:xfrm>
              <a:off x="1619673" y="1952695"/>
              <a:ext cx="1368151" cy="1054652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원하시는 장비는</a:t>
              </a:r>
              <a:endParaRPr lang="en-US" altLang="ko-KR" sz="11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 찾으셨나요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550810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28396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82045" y="1479584"/>
            <a:ext cx="1317947" cy="2885520"/>
            <a:chOff x="3182045" y="1479584"/>
            <a:chExt cx="1317947" cy="2885520"/>
          </a:xfrm>
        </p:grpSpPr>
        <p:sp>
          <p:nvSpPr>
            <p:cNvPr id="6" name="직사각형 5"/>
            <p:cNvSpPr/>
            <p:nvPr/>
          </p:nvSpPr>
          <p:spPr>
            <a:xfrm>
              <a:off x="3182045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44124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05060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30915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693491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54427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3182045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644124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105060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3230915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693491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154427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182045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44124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4105060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230915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693491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4154427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182045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644124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105060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230915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693491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154427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3182045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3644124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105060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230915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3693491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154427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838229" y="1772816"/>
            <a:ext cx="1749995" cy="2520280"/>
            <a:chOff x="4838229" y="1772816"/>
            <a:chExt cx="1749995" cy="2520280"/>
          </a:xfrm>
        </p:grpSpPr>
        <p:sp>
          <p:nvSpPr>
            <p:cNvPr id="24" name="직사각형 23"/>
            <p:cNvSpPr/>
            <p:nvPr/>
          </p:nvSpPr>
          <p:spPr>
            <a:xfrm>
              <a:off x="4838229" y="1772816"/>
              <a:ext cx="1749995" cy="2520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14293" y="1844824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장비 이미지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48064" y="2636912"/>
              <a:ext cx="1181950" cy="1080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방어력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공격속도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이동속</a:t>
              </a:r>
              <a:r>
                <a:rPr lang="ko-KR" altLang="en-US" sz="1200" dirty="0">
                  <a:solidFill>
                    <a:schemeClr val="tx1"/>
                  </a:solidFill>
                </a:rPr>
                <a:t>도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93944" y="3955916"/>
              <a:ext cx="72227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구</a:t>
              </a:r>
              <a:r>
                <a:rPr lang="ko-KR" altLang="en-US" dirty="0">
                  <a:solidFill>
                    <a:schemeClr val="tx1"/>
                  </a:solidFill>
                </a:rPr>
                <a:t>입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17365" y="2429272"/>
              <a:ext cx="791722" cy="207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장비 이름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004048" y="3717032"/>
              <a:ext cx="1391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구입가격 </a:t>
              </a:r>
              <a:r>
                <a:rPr lang="en-US" altLang="ko-KR" sz="1100" dirty="0" smtClean="0"/>
                <a:t>: 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300</a:t>
              </a:r>
              <a:r>
                <a:rPr lang="ko-KR" altLang="en-US" sz="1100" dirty="0" smtClean="0"/>
                <a:t>금화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32040" y="3955916"/>
            <a:ext cx="818922" cy="288032"/>
            <a:chOff x="4932040" y="3955916"/>
            <a:chExt cx="818922" cy="288032"/>
          </a:xfrm>
        </p:grpSpPr>
        <p:sp>
          <p:nvSpPr>
            <p:cNvPr id="165" name="직사각형 164"/>
            <p:cNvSpPr/>
            <p:nvPr/>
          </p:nvSpPr>
          <p:spPr>
            <a:xfrm>
              <a:off x="4932040" y="3955916"/>
              <a:ext cx="781186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원형 화살표 8"/>
            <p:cNvSpPr/>
            <p:nvPr/>
          </p:nvSpPr>
          <p:spPr>
            <a:xfrm>
              <a:off x="4993754" y="4020894"/>
              <a:ext cx="154310" cy="22305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4631" y="399553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새로배</a:t>
              </a:r>
              <a:r>
                <a:rPr lang="ko-KR" altLang="en-US" sz="900" dirty="0" err="1"/>
                <a:t>치</a:t>
              </a:r>
              <a:endParaRPr lang="ko-KR" altLang="en-US" sz="1200" dirty="0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5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259633" y="1463619"/>
            <a:ext cx="1189749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장비 상점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3501835" y="260648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</a:t>
            </a:r>
            <a:r>
              <a:rPr lang="ko-KR" altLang="en-US" dirty="0"/>
              <a:t>비</a:t>
            </a:r>
            <a:r>
              <a:rPr lang="ko-KR" altLang="en-US" dirty="0" smtClean="0"/>
              <a:t> 상점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새로배치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)</a:t>
            </a:r>
          </a:p>
        </p:txBody>
      </p: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10848"/>
              </p:ext>
            </p:extLst>
          </p:nvPr>
        </p:nvGraphicFramePr>
        <p:xfrm>
          <a:off x="323528" y="4581128"/>
          <a:ext cx="842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smtClean="0"/>
                        <a:t>백화점과 같이 다양한 장비가 나열된다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dirty="0" smtClean="0"/>
                        <a:t>장비를 선택하면 오른쪽의 화면에서 장비의 성능 및 가격을 보여준다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  </a:t>
                      </a:r>
                      <a:r>
                        <a:rPr lang="ko-KR" altLang="en-US" dirty="0" smtClean="0"/>
                        <a:t>구입버튼을 선택하면 장비는 구입되어 </a:t>
                      </a:r>
                      <a:r>
                        <a:rPr lang="ko-KR" altLang="en-US" dirty="0" err="1" smtClean="0"/>
                        <a:t>인벤토리로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가게된다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1" name="타원 130"/>
          <p:cNvSpPr/>
          <p:nvPr/>
        </p:nvSpPr>
        <p:spPr>
          <a:xfrm>
            <a:off x="6732240" y="69269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59633" y="1952695"/>
            <a:ext cx="1728191" cy="2484417"/>
            <a:chOff x="1259633" y="1952695"/>
            <a:chExt cx="1728191" cy="2484417"/>
          </a:xfrm>
        </p:grpSpPr>
        <p:pic>
          <p:nvPicPr>
            <p:cNvPr id="132" name="Picture 2" descr="C:\Users\admin\Desktop\np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3" y="2840453"/>
              <a:ext cx="923238" cy="1596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타원형 설명선 132"/>
            <p:cNvSpPr/>
            <p:nvPr/>
          </p:nvSpPr>
          <p:spPr>
            <a:xfrm>
              <a:off x="1619673" y="1952695"/>
              <a:ext cx="1368151" cy="1054652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원하시는 장비는</a:t>
              </a:r>
              <a:endParaRPr lang="en-US" altLang="ko-KR" sz="11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 찾으셨나요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550810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28396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82045" y="1479584"/>
            <a:ext cx="1317947" cy="2885520"/>
            <a:chOff x="3182045" y="1479584"/>
            <a:chExt cx="1317947" cy="2885520"/>
          </a:xfrm>
        </p:grpSpPr>
        <p:sp>
          <p:nvSpPr>
            <p:cNvPr id="6" name="직사각형 5"/>
            <p:cNvSpPr/>
            <p:nvPr/>
          </p:nvSpPr>
          <p:spPr>
            <a:xfrm>
              <a:off x="3182045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44124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05060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30915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693491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54427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3182045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644124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105060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3230915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693491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154427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182045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44124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4105060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230915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693491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4154427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182045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644124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105060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230915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693491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154427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3182045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3644124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105060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230915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3693491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154427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838229" y="1772816"/>
            <a:ext cx="1749995" cy="2520280"/>
            <a:chOff x="4838229" y="1772816"/>
            <a:chExt cx="1749995" cy="2520280"/>
          </a:xfrm>
        </p:grpSpPr>
        <p:sp>
          <p:nvSpPr>
            <p:cNvPr id="24" name="직사각형 23"/>
            <p:cNvSpPr/>
            <p:nvPr/>
          </p:nvSpPr>
          <p:spPr>
            <a:xfrm>
              <a:off x="4838229" y="1772816"/>
              <a:ext cx="1749995" cy="2520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14293" y="1844824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장비 이미지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48064" y="2636912"/>
              <a:ext cx="1181950" cy="1080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방어력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공격속도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이동속</a:t>
              </a:r>
              <a:r>
                <a:rPr lang="ko-KR" altLang="en-US" sz="1200" dirty="0">
                  <a:solidFill>
                    <a:schemeClr val="tx1"/>
                  </a:solidFill>
                </a:rPr>
                <a:t>도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93944" y="3955916"/>
              <a:ext cx="72227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구</a:t>
              </a:r>
              <a:r>
                <a:rPr lang="ko-KR" altLang="en-US" dirty="0">
                  <a:solidFill>
                    <a:schemeClr val="tx1"/>
                  </a:solidFill>
                </a:rPr>
                <a:t>입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17365" y="2429272"/>
              <a:ext cx="791722" cy="207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장비 이름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004048" y="3717032"/>
              <a:ext cx="1391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구입가격 </a:t>
              </a:r>
              <a:r>
                <a:rPr lang="en-US" altLang="ko-KR" sz="1100" dirty="0" smtClean="0"/>
                <a:t>: 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300</a:t>
              </a:r>
              <a:r>
                <a:rPr lang="ko-KR" altLang="en-US" sz="1100" dirty="0" smtClean="0"/>
                <a:t>금화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32040" y="3955916"/>
            <a:ext cx="781186" cy="288032"/>
            <a:chOff x="4932040" y="3955916"/>
            <a:chExt cx="781186" cy="288032"/>
          </a:xfrm>
        </p:grpSpPr>
        <p:sp>
          <p:nvSpPr>
            <p:cNvPr id="165" name="직사각형 164"/>
            <p:cNvSpPr/>
            <p:nvPr/>
          </p:nvSpPr>
          <p:spPr>
            <a:xfrm>
              <a:off x="4932040" y="3955916"/>
              <a:ext cx="781186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원형 화살표 8"/>
            <p:cNvSpPr/>
            <p:nvPr/>
          </p:nvSpPr>
          <p:spPr>
            <a:xfrm>
              <a:off x="4993754" y="4020894"/>
              <a:ext cx="154310" cy="22305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58747" y="399553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새로배치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1873" y="1284412"/>
            <a:ext cx="2736304" cy="2448272"/>
            <a:chOff x="3231873" y="1284412"/>
            <a:chExt cx="2736304" cy="2448272"/>
          </a:xfrm>
        </p:grpSpPr>
        <p:grpSp>
          <p:nvGrpSpPr>
            <p:cNvPr id="58" name="그룹 57"/>
            <p:cNvGrpSpPr/>
            <p:nvPr/>
          </p:nvGrpSpPr>
          <p:grpSpPr>
            <a:xfrm>
              <a:off x="3231873" y="1284412"/>
              <a:ext cx="2736304" cy="2448272"/>
              <a:chOff x="6228184" y="908720"/>
              <a:chExt cx="2736304" cy="2448272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6228184" y="908720"/>
                <a:ext cx="2736304" cy="2448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6516216" y="2816932"/>
                <a:ext cx="1008112" cy="3240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새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로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배치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7740352" y="2816932"/>
                <a:ext cx="1008112" cy="3240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취소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6489124" y="1088740"/>
                <a:ext cx="2232248" cy="15481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609631" y="1976789"/>
                <a:ext cx="1991251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아이템이 부족합니다</a:t>
                </a:r>
                <a:r>
                  <a:rPr lang="en-US" altLang="ko-KR" sz="1100" dirty="0" smtClean="0"/>
                  <a:t>.</a:t>
                </a:r>
              </a:p>
              <a:p>
                <a:pPr algn="ctr"/>
                <a:r>
                  <a:rPr lang="ko-KR" altLang="en-US" sz="1100" dirty="0" err="1" smtClean="0">
                    <a:solidFill>
                      <a:srgbClr val="FF0000"/>
                    </a:solidFill>
                  </a:rPr>
                  <a:t>캐쉬</a:t>
                </a:r>
                <a:r>
                  <a:rPr lang="ko-KR" altLang="en-US" sz="11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100" dirty="0" smtClean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100" dirty="0" smtClean="0">
                    <a:solidFill>
                      <a:srgbClr val="FF0000"/>
                    </a:solidFill>
                  </a:rPr>
                  <a:t>개</a:t>
                </a:r>
                <a:r>
                  <a:rPr lang="ko-KR" altLang="en-US" sz="1100" dirty="0" smtClean="0"/>
                  <a:t>를 이용하여</a:t>
                </a:r>
                <a:endParaRPr lang="en-US" altLang="ko-KR" sz="1100" dirty="0" smtClean="0"/>
              </a:p>
              <a:p>
                <a:pPr algn="ctr"/>
                <a:r>
                  <a:rPr lang="ko-KR" altLang="en-US" sz="1100" dirty="0" smtClean="0"/>
                  <a:t>아이템을 구매하시겠습니까</a:t>
                </a:r>
                <a:r>
                  <a:rPr lang="en-US" altLang="ko-KR" sz="1100" dirty="0" smtClean="0"/>
                  <a:t>?</a:t>
                </a:r>
                <a:endParaRPr lang="ko-KR" altLang="en-US" sz="1100" dirty="0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4311993" y="1662454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</a:rPr>
                <a:t>새로고침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아이템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534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692696"/>
            <a:ext cx="7272808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259633" y="1463619"/>
            <a:ext cx="1189749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장비 상점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3501835" y="260648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</a:t>
            </a:r>
            <a:r>
              <a:rPr lang="ko-KR" altLang="en-US" dirty="0"/>
              <a:t>비</a:t>
            </a:r>
            <a:r>
              <a:rPr lang="ko-KR" altLang="en-US" dirty="0" smtClean="0"/>
              <a:t> 상점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캐쉬구매</a:t>
            </a:r>
            <a:r>
              <a:rPr lang="en-US" altLang="ko-KR" dirty="0" smtClean="0"/>
              <a:t>(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)</a:t>
            </a:r>
          </a:p>
        </p:txBody>
      </p: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66910"/>
              </p:ext>
            </p:extLst>
          </p:nvPr>
        </p:nvGraphicFramePr>
        <p:xfrm>
          <a:off x="323528" y="4581128"/>
          <a:ext cx="842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smtClean="0"/>
                        <a:t>백화점과 같이 다양한 장비가 나열된다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dirty="0" smtClean="0"/>
                        <a:t>장비를 선택하면 오른쪽의 화면에서 장비의 성능 및 가격을 보여준다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  </a:t>
                      </a:r>
                      <a:r>
                        <a:rPr lang="ko-KR" altLang="en-US" dirty="0" smtClean="0"/>
                        <a:t>구입버튼을 선택하면 장비는 구입되어 </a:t>
                      </a:r>
                      <a:r>
                        <a:rPr lang="ko-KR" altLang="en-US" dirty="0" err="1" smtClean="0"/>
                        <a:t>인벤토리로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가게된다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1" name="타원 130"/>
          <p:cNvSpPr/>
          <p:nvPr/>
        </p:nvSpPr>
        <p:spPr>
          <a:xfrm>
            <a:off x="6732240" y="69269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59633" y="1952695"/>
            <a:ext cx="1728191" cy="2484417"/>
            <a:chOff x="1259633" y="1952695"/>
            <a:chExt cx="1728191" cy="2484417"/>
          </a:xfrm>
        </p:grpSpPr>
        <p:pic>
          <p:nvPicPr>
            <p:cNvPr id="132" name="Picture 2" descr="C:\Users\admin\Desktop\np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3" y="2840453"/>
              <a:ext cx="923238" cy="1596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타원형 설명선 132"/>
            <p:cNvSpPr/>
            <p:nvPr/>
          </p:nvSpPr>
          <p:spPr>
            <a:xfrm>
              <a:off x="1619673" y="1952695"/>
              <a:ext cx="1368151" cy="1054652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원하시는 장비는</a:t>
              </a:r>
              <a:endParaRPr lang="en-US" altLang="ko-KR" sz="11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 찾으셨나요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5508104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283968" y="836712"/>
            <a:ext cx="1152128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골드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소지량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82045" y="1479584"/>
            <a:ext cx="1317947" cy="2885520"/>
            <a:chOff x="3182045" y="1479584"/>
            <a:chExt cx="1317947" cy="2885520"/>
          </a:xfrm>
        </p:grpSpPr>
        <p:sp>
          <p:nvSpPr>
            <p:cNvPr id="6" name="직사각형 5"/>
            <p:cNvSpPr/>
            <p:nvPr/>
          </p:nvSpPr>
          <p:spPr>
            <a:xfrm>
              <a:off x="3182045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44124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05060" y="147958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30915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693491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54427" y="177578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3182045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644124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105060" y="2127656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3230915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693491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154427" y="2423854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182045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44124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4105060" y="2725449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230915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693491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4154427" y="3021647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182045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644124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105060" y="3361714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230915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693491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154427" y="3657912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3182045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3644124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105060" y="3970173"/>
              <a:ext cx="394932" cy="394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230915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3693491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154427" y="4266371"/>
              <a:ext cx="296199" cy="987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838229" y="1772816"/>
            <a:ext cx="1749995" cy="2520280"/>
            <a:chOff x="4838229" y="1772816"/>
            <a:chExt cx="1749995" cy="2520280"/>
          </a:xfrm>
        </p:grpSpPr>
        <p:sp>
          <p:nvSpPr>
            <p:cNvPr id="24" name="직사각형 23"/>
            <p:cNvSpPr/>
            <p:nvPr/>
          </p:nvSpPr>
          <p:spPr>
            <a:xfrm>
              <a:off x="4838229" y="1772816"/>
              <a:ext cx="1749995" cy="2520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14293" y="1844824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장비 이미지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48064" y="2636912"/>
              <a:ext cx="1181950" cy="1080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방어력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공격속도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이동속</a:t>
              </a:r>
              <a:r>
                <a:rPr lang="ko-KR" altLang="en-US" sz="1200" dirty="0">
                  <a:solidFill>
                    <a:schemeClr val="tx1"/>
                  </a:solidFill>
                </a:rPr>
                <a:t>도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93944" y="3955916"/>
              <a:ext cx="72227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구</a:t>
              </a:r>
              <a:r>
                <a:rPr lang="ko-KR" altLang="en-US" dirty="0">
                  <a:solidFill>
                    <a:schemeClr val="tx1"/>
                  </a:solidFill>
                </a:rPr>
                <a:t>입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17365" y="2429272"/>
              <a:ext cx="791722" cy="207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장비 이름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004048" y="3717032"/>
              <a:ext cx="1391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구입가격 </a:t>
              </a:r>
              <a:r>
                <a:rPr lang="en-US" altLang="ko-KR" sz="1100" dirty="0" smtClean="0"/>
                <a:t>: 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300</a:t>
              </a:r>
              <a:r>
                <a:rPr lang="ko-KR" altLang="en-US" sz="1100" dirty="0" smtClean="0"/>
                <a:t>금화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32040" y="3955916"/>
            <a:ext cx="835521" cy="288032"/>
            <a:chOff x="4932040" y="3955916"/>
            <a:chExt cx="835521" cy="288032"/>
          </a:xfrm>
        </p:grpSpPr>
        <p:sp>
          <p:nvSpPr>
            <p:cNvPr id="165" name="직사각형 164"/>
            <p:cNvSpPr/>
            <p:nvPr/>
          </p:nvSpPr>
          <p:spPr>
            <a:xfrm>
              <a:off x="4932040" y="3955916"/>
              <a:ext cx="781186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원형 화살표 8"/>
            <p:cNvSpPr/>
            <p:nvPr/>
          </p:nvSpPr>
          <p:spPr>
            <a:xfrm>
              <a:off x="4993754" y="4020894"/>
              <a:ext cx="154310" cy="223054"/>
            </a:xfrm>
            <a:prstGeom prst="circular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230" y="399553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새</a:t>
              </a:r>
              <a:r>
                <a:rPr lang="ko-KR" altLang="en-US" sz="900" dirty="0" err="1"/>
                <a:t>로</a:t>
              </a:r>
              <a:r>
                <a:rPr lang="ko-KR" altLang="en-US" sz="900" dirty="0" err="1" smtClean="0"/>
                <a:t>배치</a:t>
              </a:r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231873" y="1284412"/>
            <a:ext cx="2736304" cy="2448272"/>
            <a:chOff x="6228184" y="908720"/>
            <a:chExt cx="2736304" cy="2448272"/>
          </a:xfrm>
        </p:grpSpPr>
        <p:sp>
          <p:nvSpPr>
            <p:cNvPr id="59" name="직사각형 58"/>
            <p:cNvSpPr/>
            <p:nvPr/>
          </p:nvSpPr>
          <p:spPr>
            <a:xfrm>
              <a:off x="6228184" y="908720"/>
              <a:ext cx="2736304" cy="2448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516216" y="2816932"/>
              <a:ext cx="100811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구매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740352" y="2816932"/>
              <a:ext cx="1008112" cy="3240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489124" y="1088740"/>
              <a:ext cx="2232248" cy="15481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63758" y="1976789"/>
              <a:ext cx="228299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금화가 부족합니다</a:t>
              </a:r>
              <a:r>
                <a:rPr lang="en-US" altLang="ko-KR" sz="1100" dirty="0" smtClean="0"/>
                <a:t>.</a:t>
              </a:r>
            </a:p>
            <a:p>
              <a:pPr algn="ctr"/>
              <a:r>
                <a:rPr lang="ko-KR" altLang="en-US" sz="1100" dirty="0" err="1" smtClean="0">
                  <a:solidFill>
                    <a:srgbClr val="FF0000"/>
                  </a:solidFill>
                </a:rPr>
                <a:t>캐쉬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50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개</a:t>
              </a:r>
              <a:r>
                <a:rPr lang="ko-KR" altLang="en-US" sz="1100" dirty="0" smtClean="0"/>
                <a:t>를 이용하여 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10000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금화</a:t>
              </a:r>
              <a:endParaRPr lang="en-US" altLang="ko-KR" sz="11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100" dirty="0" smtClean="0"/>
                <a:t>아이템을 구매하시겠습니까</a:t>
              </a:r>
              <a:r>
                <a:rPr lang="en-US" altLang="ko-KR" sz="1100" dirty="0" smtClean="0"/>
                <a:t>?</a:t>
              </a:r>
              <a:endParaRPr lang="ko-KR" altLang="en-US" sz="1100" dirty="0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4311993" y="1662454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000" dirty="0" smtClean="0">
                <a:solidFill>
                  <a:schemeClr val="tx1"/>
                </a:solidFill>
              </a:rPr>
              <a:t> 아이콘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0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그룹 333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335" name="그룹 334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339" name="직사각형 338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41" name="직선 화살표 연결선 340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타원 341"/>
              <p:cNvSpPr/>
              <p:nvPr/>
            </p:nvSpPr>
            <p:spPr>
              <a:xfrm>
                <a:off x="6948264" y="692696"/>
                <a:ext cx="504056" cy="5040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chemeClr val="tx1"/>
                    </a:solidFill>
                  </a:rPr>
                  <a:t>백버튼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960524" y="817084"/>
                <a:ext cx="936104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장비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4860032" y="1177124"/>
                <a:ext cx="2232248" cy="16038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7" name="그룹 346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406" name="직사각형 40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7" name="직사각형 40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직사각형 40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9" name="직사각형 40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8" name="그룹 347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402" name="직사각형 40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직사각형 40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직사각형 40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5" name="직사각형 40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9" name="그룹 348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398" name="직사각형 39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9" name="직사각형 39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직사각형 39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직사각형 40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0" name="그룹 349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394" name="직사각형 39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직사각형 39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7" name="직사각형 39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1" name="그룹 350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390" name="직사각형 38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직사각형 39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직사각형 39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직사각형 39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2" name="그룹 351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386" name="직사각형 38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직사각형 38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직사각형 38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3" name="그룹 352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382" name="직사각형 38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직사각형 38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4" name="그룹 353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378" name="직사각형 37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직사각형 37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직사각형 37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직사각형 38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5" name="그룹 354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374" name="직사각형 37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직사각형 37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직사각형 37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56" name="직사각형 355"/>
              <p:cNvSpPr/>
              <p:nvPr/>
            </p:nvSpPr>
            <p:spPr>
              <a:xfrm>
                <a:off x="4860032" y="817084"/>
                <a:ext cx="1018298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스킬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932040" y="1268760"/>
                <a:ext cx="606730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액티브스킬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932039" y="2060848"/>
                <a:ext cx="606731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군단장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5538770" y="1283885"/>
                <a:ext cx="927416" cy="4919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5538770" y="2060848"/>
                <a:ext cx="927416" cy="5070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5533758" y="1196752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5533758" y="1979026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6466186" y="1283884"/>
                <a:ext cx="626094" cy="4889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6466186" y="2060848"/>
                <a:ext cx="626094" cy="5070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그룹 365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367" name="직사각형 366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368" name="직사각형 367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직사각형 369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371" name="직사각형 370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2" name="직사각형 371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336" name="직사각형 335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8" name="그림 3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645030" y="260648"/>
            <a:ext cx="38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영웅 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레벨업</a:t>
            </a:r>
            <a:r>
              <a:rPr lang="ko-KR" altLang="en-US" dirty="0" smtClean="0"/>
              <a:t> 팝업</a:t>
            </a:r>
            <a:r>
              <a:rPr lang="en-US" altLang="ko-KR" dirty="0" smtClean="0"/>
              <a:t>)</a:t>
            </a:r>
          </a:p>
        </p:txBody>
      </p:sp>
      <p:graphicFrame>
        <p:nvGraphicFramePr>
          <p:cNvPr id="262" name="표 2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08017"/>
              </p:ext>
            </p:extLst>
          </p:nvPr>
        </p:nvGraphicFramePr>
        <p:xfrm>
          <a:off x="251520" y="4484072"/>
          <a:ext cx="7464344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20522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영웅의 </a:t>
                      </a:r>
                      <a:r>
                        <a:rPr lang="ko-KR" altLang="en-US" sz="1000" dirty="0" err="1" smtClean="0"/>
                        <a:t>레벨업</a:t>
                      </a:r>
                      <a:r>
                        <a:rPr lang="ko-KR" altLang="en-US" sz="1000" dirty="0" smtClean="0"/>
                        <a:t> 버튼을 누를 경우 위와 같은 팝업이 나타난다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1774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상단에는 영웅의 아이콘과 현재 경험치를 표시한다</a:t>
                      </a:r>
                      <a:r>
                        <a:rPr lang="en-US" altLang="ko-KR" sz="1000" dirty="0" smtClean="0"/>
                        <a:t>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경험치 바에는 선택된 책들로 인해 부여되는 경험치 변동을 보여주면 더 좋다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/>
                </a:tc>
              </a:tr>
              <a:tr h="2132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책이 나열되는 곳에서는 현재 보유하고 있는 다양한 등급의 책이 나열된다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185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4. </a:t>
                      </a:r>
                      <a:r>
                        <a:rPr lang="ko-KR" altLang="en-US" sz="1000" dirty="0" smtClean="0"/>
                        <a:t>하단에는 책이 나열되는 곳에서 선택된 책이 나열된다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최대 </a:t>
                      </a:r>
                      <a:r>
                        <a:rPr lang="en-US" altLang="ko-KR" sz="1000" dirty="0" smtClean="0"/>
                        <a:t>5</a:t>
                      </a:r>
                      <a:r>
                        <a:rPr lang="ko-KR" altLang="en-US" sz="1000" dirty="0" smtClean="0"/>
                        <a:t>개까지 나열된다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5. </a:t>
                      </a:r>
                      <a:r>
                        <a:rPr lang="ko-KR" altLang="en-US" sz="1000" dirty="0" smtClean="0"/>
                        <a:t>사용 버튼을 누를 경우 영웅은 경험치를 얻게 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2187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6.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취소 버튼을 누를 경우 </a:t>
                      </a:r>
                      <a:r>
                        <a:rPr lang="ko-KR" altLang="en-US" sz="1000" baseline="0" dirty="0" err="1" smtClean="0"/>
                        <a:t>팝업창이</a:t>
                      </a:r>
                      <a:r>
                        <a:rPr lang="ko-KR" altLang="en-US" sz="1000" baseline="0" dirty="0" smtClean="0"/>
                        <a:t> 종료된다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1" name="직선 화살표 연결선 160"/>
          <p:cNvCxnSpPr/>
          <p:nvPr/>
        </p:nvCxnSpPr>
        <p:spPr>
          <a:xfrm flipV="1">
            <a:off x="2699792" y="1180848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3686178" y="1283885"/>
            <a:ext cx="1063746" cy="12090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체력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공격력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방어력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공격속도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이동속도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(5</a:t>
            </a:r>
            <a:r>
              <a:rPr lang="ko-KR" altLang="en-US" sz="1050" dirty="0" smtClean="0">
                <a:solidFill>
                  <a:schemeClr val="tx1"/>
                </a:solidFill>
              </a:rPr>
              <a:t>가지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표</a:t>
            </a:r>
            <a:r>
              <a:rPr lang="ko-KR" altLang="en-US" sz="1050" dirty="0">
                <a:solidFill>
                  <a:schemeClr val="tx1"/>
                </a:solidFill>
              </a:rPr>
              <a:t>기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3059832" y="1775872"/>
            <a:ext cx="504057" cy="284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전문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병과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grpSp>
        <p:nvGrpSpPr>
          <p:cNvPr id="204" name="그룹 203"/>
          <p:cNvGrpSpPr/>
          <p:nvPr/>
        </p:nvGrpSpPr>
        <p:grpSpPr>
          <a:xfrm>
            <a:off x="1182787" y="923040"/>
            <a:ext cx="504056" cy="633752"/>
            <a:chOff x="539552" y="923040"/>
            <a:chExt cx="504056" cy="633752"/>
          </a:xfrm>
        </p:grpSpPr>
        <p:sp>
          <p:nvSpPr>
            <p:cNvPr id="205" name="직사각형 204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1182787" y="1644648"/>
            <a:ext cx="504056" cy="633752"/>
            <a:chOff x="539552" y="923040"/>
            <a:chExt cx="504056" cy="633752"/>
          </a:xfrm>
        </p:grpSpPr>
        <p:sp>
          <p:nvSpPr>
            <p:cNvPr id="210" name="직사각형 209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182787" y="2435424"/>
            <a:ext cx="504056" cy="633752"/>
            <a:chOff x="539552" y="923040"/>
            <a:chExt cx="504056" cy="633752"/>
          </a:xfrm>
        </p:grpSpPr>
        <p:sp>
          <p:nvSpPr>
            <p:cNvPr id="215" name="직사각형 214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1182787" y="3284984"/>
            <a:ext cx="504056" cy="633752"/>
            <a:chOff x="539552" y="923040"/>
            <a:chExt cx="504056" cy="633752"/>
          </a:xfrm>
        </p:grpSpPr>
        <p:sp>
          <p:nvSpPr>
            <p:cNvPr id="220" name="직사각형 219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907704" y="923040"/>
            <a:ext cx="504056" cy="633752"/>
            <a:chOff x="539552" y="923040"/>
            <a:chExt cx="504056" cy="633752"/>
          </a:xfrm>
        </p:grpSpPr>
        <p:sp>
          <p:nvSpPr>
            <p:cNvPr id="225" name="직사각형 224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1907704" y="1644648"/>
            <a:ext cx="504056" cy="633752"/>
            <a:chOff x="539552" y="923040"/>
            <a:chExt cx="504056" cy="633752"/>
          </a:xfrm>
        </p:grpSpPr>
        <p:sp>
          <p:nvSpPr>
            <p:cNvPr id="230" name="직사각형 229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907704" y="2435424"/>
            <a:ext cx="504056" cy="633752"/>
            <a:chOff x="539552" y="923040"/>
            <a:chExt cx="504056" cy="633752"/>
          </a:xfrm>
        </p:grpSpPr>
        <p:sp>
          <p:nvSpPr>
            <p:cNvPr id="235" name="직사각형 234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1907704" y="3284984"/>
            <a:ext cx="504056" cy="633752"/>
            <a:chOff x="539552" y="923040"/>
            <a:chExt cx="504056" cy="633752"/>
          </a:xfrm>
        </p:grpSpPr>
        <p:sp>
          <p:nvSpPr>
            <p:cNvPr id="240" name="직사각형 239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566860" y="135672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/>
          <p:cNvGrpSpPr/>
          <p:nvPr/>
        </p:nvGrpSpPr>
        <p:grpSpPr>
          <a:xfrm>
            <a:off x="3060519" y="1126880"/>
            <a:ext cx="1041334" cy="633752"/>
            <a:chOff x="539552" y="923040"/>
            <a:chExt cx="1041334" cy="633752"/>
          </a:xfrm>
        </p:grpSpPr>
        <p:sp>
          <p:nvSpPr>
            <p:cNvPr id="245" name="직사각형 244"/>
            <p:cNvSpPr/>
            <p:nvPr/>
          </p:nvSpPr>
          <p:spPr>
            <a:xfrm>
              <a:off x="539552" y="92304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75556" y="93694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539552" y="144878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48837" y="923040"/>
              <a:ext cx="432049" cy="1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9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9" name="직사각형 248"/>
          <p:cNvSpPr/>
          <p:nvPr/>
        </p:nvSpPr>
        <p:spPr>
          <a:xfrm>
            <a:off x="3097932" y="2961164"/>
            <a:ext cx="1049520" cy="1049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유닛</a:t>
            </a:r>
            <a:endParaRPr lang="en-US" altLang="ko-KR" dirty="0"/>
          </a:p>
          <a:p>
            <a:pPr algn="ctr"/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256" name="직사각형 255"/>
          <p:cNvSpPr/>
          <p:nvPr/>
        </p:nvSpPr>
        <p:spPr>
          <a:xfrm>
            <a:off x="4109352" y="1126880"/>
            <a:ext cx="640572" cy="14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레벨 버튼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4605908" y="2947906"/>
            <a:ext cx="1046212" cy="362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err="1" smtClean="0">
                <a:solidFill>
                  <a:schemeClr val="tx1"/>
                </a:solidFill>
              </a:rPr>
              <a:t>유닛</a:t>
            </a:r>
            <a:r>
              <a:rPr lang="ko-KR" altLang="en-US" sz="1050" dirty="0" smtClean="0">
                <a:solidFill>
                  <a:schemeClr val="tx1"/>
                </a:solidFill>
              </a:rPr>
              <a:t> 수 표시</a:t>
            </a:r>
            <a:r>
              <a:rPr lang="en-US" altLang="ko-KR" sz="1050" dirty="0" smtClean="0">
                <a:solidFill>
                  <a:schemeClr val="tx1"/>
                </a:solidFill>
              </a:rPr>
              <a:t>(4999/5000)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164347" y="880414"/>
            <a:ext cx="5400600" cy="33983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733700" y="378904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411760" y="952188"/>
            <a:ext cx="2808312" cy="4833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레벨업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961586" y="378904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572839" y="3034609"/>
            <a:ext cx="581468" cy="581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선택된 아이템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90368" y="3034609"/>
            <a:ext cx="581468" cy="581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선택된 아이템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477864" y="3034609"/>
            <a:ext cx="581468" cy="581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선택된 아이템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6119" y="2175917"/>
            <a:ext cx="4874073" cy="75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책이 나열되는 곳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620284" y="3034609"/>
            <a:ext cx="581468" cy="581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선택된 아이템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69568" y="3034609"/>
            <a:ext cx="581468" cy="581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선택된 아이템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5756" y="1484784"/>
            <a:ext cx="2484276" cy="633752"/>
            <a:chOff x="2375756" y="3122792"/>
            <a:chExt cx="2484276" cy="63375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375756" y="3122792"/>
              <a:ext cx="504056" cy="633752"/>
              <a:chOff x="539552" y="923040"/>
              <a:chExt cx="504056" cy="63375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539552" y="923040"/>
                <a:ext cx="504056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영웅 얼굴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575556" y="936940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39552" y="1448780"/>
                <a:ext cx="504056" cy="108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영웅이름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566860" y="1356726"/>
                <a:ext cx="432048" cy="787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</a:rPr>
                  <a:t>레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직사각형 116"/>
            <p:cNvSpPr/>
            <p:nvPr/>
          </p:nvSpPr>
          <p:spPr>
            <a:xfrm>
              <a:off x="2915816" y="3325350"/>
              <a:ext cx="1944216" cy="23424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937735" y="3323084"/>
              <a:ext cx="1395163" cy="23424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3107883" y="1700808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경험치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필요 경험치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0" name="직사각형 409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05229" y="260648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캐쉬상점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캐쉬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323528" y="764704"/>
            <a:ext cx="5770084" cy="3744416"/>
            <a:chOff x="323528" y="1268760"/>
            <a:chExt cx="5770084" cy="3744416"/>
          </a:xfrm>
        </p:grpSpPr>
        <p:sp>
          <p:nvSpPr>
            <p:cNvPr id="4" name="직사각형 3"/>
            <p:cNvSpPr/>
            <p:nvPr/>
          </p:nvSpPr>
          <p:spPr>
            <a:xfrm>
              <a:off x="323528" y="1268760"/>
              <a:ext cx="5770084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18149" y="1376772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캐쉬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894013" y="1376772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골드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464121" y="1268760"/>
              <a:ext cx="504056" cy="5040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백버튼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63688" y="1772816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기 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560" y="1706347"/>
              <a:ext cx="1152128" cy="35450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캐쉬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55576" y="1988840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r>
              <a:rPr lang="ko-KR" altLang="en-US" sz="1400" dirty="0" smtClean="0">
                <a:solidFill>
                  <a:schemeClr val="tx1"/>
                </a:solidFill>
              </a:rPr>
              <a:t>개 이미지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56442" y="1988840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50</a:t>
            </a:r>
            <a:r>
              <a:rPr lang="ko-KR" altLang="en-US" sz="1400" dirty="0" smtClean="0">
                <a:solidFill>
                  <a:schemeClr val="tx1"/>
                </a:solidFill>
              </a:rPr>
              <a:t>개 이미지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96017" y="1988840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100</a:t>
            </a:r>
            <a:r>
              <a:rPr lang="ko-KR" altLang="en-US" sz="1400" dirty="0" smtClean="0">
                <a:solidFill>
                  <a:schemeClr val="tx1"/>
                </a:solidFill>
              </a:rPr>
              <a:t>개 이미지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50444" y="1988840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200</a:t>
            </a:r>
            <a:r>
              <a:rPr lang="ko-KR" altLang="en-US" sz="1400" dirty="0" smtClean="0">
                <a:solidFill>
                  <a:schemeClr val="tx1"/>
                </a:solidFill>
              </a:rPr>
              <a:t>개 이미지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1580" y="3212976"/>
            <a:ext cx="1080120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050" dirty="0" smtClean="0">
                <a:solidFill>
                  <a:schemeClr val="tx1"/>
                </a:solidFill>
              </a:rPr>
              <a:t> 아이콘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수량 및 가격 표시</a:t>
            </a:r>
            <a:r>
              <a:rPr lang="en-US" altLang="ko-KR" sz="1050" dirty="0" smtClean="0">
                <a:solidFill>
                  <a:schemeClr val="tx1"/>
                </a:solidFill>
              </a:rPr>
              <a:t/>
            </a:r>
            <a:br>
              <a:rPr lang="en-US" altLang="ko-KR" sz="1050" dirty="0" smtClean="0">
                <a:solidFill>
                  <a:schemeClr val="tx1"/>
                </a:solidFill>
              </a:rPr>
            </a:b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900" dirty="0" smtClean="0">
                <a:solidFill>
                  <a:schemeClr val="tx1"/>
                </a:solidFill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</a:rPr>
              <a:t>버튼화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43608" y="1556792"/>
            <a:ext cx="4420513" cy="288032"/>
            <a:chOff x="1043608" y="2060848"/>
            <a:chExt cx="4420513" cy="2880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1043608" y="2348880"/>
              <a:ext cx="442051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784023" y="20608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좌우 스크롤</a:t>
              </a:r>
              <a:endParaRPr lang="ko-KR" altLang="en-US" dirty="0"/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22182"/>
              </p:ext>
            </p:extLst>
          </p:nvPr>
        </p:nvGraphicFramePr>
        <p:xfrm>
          <a:off x="305996" y="4581128"/>
          <a:ext cx="74643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버튼에 들어갈 조그마한 </a:t>
                      </a:r>
                      <a:r>
                        <a:rPr lang="ko-KR" altLang="en-US" dirty="0" err="1" smtClean="0"/>
                        <a:t>캐쉬</a:t>
                      </a:r>
                      <a:r>
                        <a:rPr lang="ko-KR" altLang="en-US" dirty="0" smtClean="0"/>
                        <a:t> 아이템 아이콘이 필요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수량 및 가격은 프로그램에서 표시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최대 </a:t>
                      </a:r>
                      <a:r>
                        <a:rPr lang="ko-KR" altLang="en-US" dirty="0" err="1" smtClean="0"/>
                        <a:t>캐쉬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자리수는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999,</a:t>
                      </a:r>
                      <a:r>
                        <a:rPr lang="en-US" altLang="ko-KR" baseline="0" dirty="0" smtClean="0"/>
                        <a:t> </a:t>
                      </a:r>
                      <a:br>
                        <a:rPr lang="en-US" altLang="ko-KR" baseline="0" dirty="0" smtClean="0"/>
                      </a:br>
                      <a:r>
                        <a:rPr lang="ko-KR" altLang="en-US" baseline="0" dirty="0" smtClean="0"/>
                        <a:t>가격 최대 </a:t>
                      </a:r>
                      <a:r>
                        <a:rPr lang="ko-KR" altLang="en-US" baseline="0" dirty="0" err="1" smtClean="0"/>
                        <a:t>자리수는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999.00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err="1" smtClean="0"/>
                        <a:t>캐쉬</a:t>
                      </a:r>
                      <a:r>
                        <a:rPr lang="ko-KR" altLang="en-US" dirty="0" smtClean="0"/>
                        <a:t> 이미지는 수량과는 관계 없이 점점 쌓여가는 이미지로 제작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4. </a:t>
                      </a:r>
                      <a:r>
                        <a:rPr lang="ko-KR" altLang="en-US" dirty="0" smtClean="0"/>
                        <a:t>버튼을 누르면 우측의 팝업을 띄워</a:t>
                      </a:r>
                      <a:r>
                        <a:rPr lang="ko-KR" altLang="en-US" baseline="0" dirty="0" smtClean="0"/>
                        <a:t> 한번 더 확인한다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092446" y="3212976"/>
            <a:ext cx="1080120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050" dirty="0" smtClean="0">
                <a:solidFill>
                  <a:schemeClr val="tx1"/>
                </a:solidFill>
              </a:rPr>
              <a:t> 아이콘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수량 및 가격 표시</a:t>
            </a:r>
            <a:r>
              <a:rPr lang="en-US" altLang="ko-KR" sz="1050" dirty="0" smtClean="0">
                <a:solidFill>
                  <a:schemeClr val="tx1"/>
                </a:solidFill>
              </a:rPr>
              <a:t/>
            </a:r>
            <a:br>
              <a:rPr lang="en-US" altLang="ko-KR" sz="1050" dirty="0" smtClean="0">
                <a:solidFill>
                  <a:schemeClr val="tx1"/>
                </a:solidFill>
              </a:rPr>
            </a:b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900" dirty="0" smtClean="0">
                <a:solidFill>
                  <a:schemeClr val="tx1"/>
                </a:solidFill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</a:rPr>
              <a:t>버튼화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70671" y="3212976"/>
            <a:ext cx="1080120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050" dirty="0" smtClean="0">
                <a:solidFill>
                  <a:schemeClr val="tx1"/>
                </a:solidFill>
              </a:rPr>
              <a:t> 아이콘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수량 및 가격 표시</a:t>
            </a:r>
            <a:r>
              <a:rPr lang="en-US" altLang="ko-KR" sz="1050" dirty="0" smtClean="0">
                <a:solidFill>
                  <a:schemeClr val="tx1"/>
                </a:solidFill>
              </a:rPr>
              <a:t/>
            </a:r>
            <a:br>
              <a:rPr lang="en-US" altLang="ko-KR" sz="1050" dirty="0" smtClean="0">
                <a:solidFill>
                  <a:schemeClr val="tx1"/>
                </a:solidFill>
              </a:rPr>
            </a:b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900" dirty="0" smtClean="0">
                <a:solidFill>
                  <a:schemeClr val="tx1"/>
                </a:solidFill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</a:rPr>
              <a:t>버튼화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94213" y="3212976"/>
            <a:ext cx="1080120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050" dirty="0" smtClean="0">
                <a:solidFill>
                  <a:schemeClr val="tx1"/>
                </a:solidFill>
              </a:rPr>
              <a:t> 아이콘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수량 및 가격 표시</a:t>
            </a:r>
            <a:r>
              <a:rPr lang="en-US" altLang="ko-KR" sz="1050" dirty="0" smtClean="0">
                <a:solidFill>
                  <a:schemeClr val="tx1"/>
                </a:solidFill>
              </a:rPr>
              <a:t/>
            </a:r>
            <a:br>
              <a:rPr lang="en-US" altLang="ko-KR" sz="1050" dirty="0" smtClean="0">
                <a:solidFill>
                  <a:schemeClr val="tx1"/>
                </a:solidFill>
              </a:rPr>
            </a:b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900" dirty="0" smtClean="0">
                <a:solidFill>
                  <a:schemeClr val="tx1"/>
                </a:solidFill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</a:rPr>
              <a:t>버튼화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28184" y="764704"/>
            <a:ext cx="273630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020272" y="872716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r>
              <a:rPr lang="ko-KR" altLang="en-US" sz="1400" dirty="0" smtClean="0">
                <a:solidFill>
                  <a:schemeClr val="tx1"/>
                </a:solidFill>
              </a:rPr>
              <a:t>개 이미지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44208" y="2744924"/>
            <a:ext cx="1008112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668344" y="2744924"/>
            <a:ext cx="1008112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00192" y="2204864"/>
            <a:ext cx="262398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정말로 구매하시겠습니까</a:t>
            </a:r>
            <a:r>
              <a:rPr lang="en-US" altLang="ko-KR" sz="1600" dirty="0" smtClean="0"/>
              <a:t>?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620688"/>
            <a:ext cx="5770084" cy="3744416"/>
            <a:chOff x="323528" y="1268760"/>
            <a:chExt cx="5770084" cy="3744416"/>
          </a:xfrm>
        </p:grpSpPr>
        <p:sp>
          <p:nvSpPr>
            <p:cNvPr id="3" name="직사각형 2"/>
            <p:cNvSpPr/>
            <p:nvPr/>
          </p:nvSpPr>
          <p:spPr>
            <a:xfrm>
              <a:off x="323528" y="1268760"/>
              <a:ext cx="5770084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18149" y="1376772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캐쉬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94013" y="1376772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골드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5464121" y="1268760"/>
              <a:ext cx="504056" cy="5040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백버튼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11560" y="1772816"/>
              <a:ext cx="936104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캐쉬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47664" y="1700808"/>
              <a:ext cx="117013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기 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03814" y="26064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잡화</a:t>
            </a:r>
            <a:r>
              <a:rPr lang="ko-KR" altLang="en-US" dirty="0"/>
              <a:t>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55776" y="1890740"/>
            <a:ext cx="1152128" cy="115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소환 아이템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41443"/>
              </p:ext>
            </p:extLst>
          </p:nvPr>
        </p:nvGraphicFramePr>
        <p:xfrm>
          <a:off x="251520" y="4509120"/>
          <a:ext cx="746434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err="1" smtClean="0"/>
                        <a:t>행동력</a:t>
                      </a:r>
                      <a:r>
                        <a:rPr lang="ko-KR" altLang="en-US" dirty="0" smtClean="0"/>
                        <a:t> 보충 아이템은 날개 이미지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소환 아이템은 현자의 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황금 사과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넥타르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술이 들어있는 술잔</a:t>
                      </a:r>
                      <a:r>
                        <a:rPr lang="en-US" altLang="ko-KR" dirty="0" smtClean="0"/>
                        <a:t>) </a:t>
                      </a:r>
                      <a:r>
                        <a:rPr lang="ko-KR" altLang="en-US" dirty="0" smtClean="0"/>
                        <a:t>등을 생각 중이며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더 좋은 이미지가 있다면 그 이미지로 제작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버튼에 들어갈 작은 </a:t>
                      </a:r>
                      <a:r>
                        <a:rPr lang="ko-KR" altLang="en-US" dirty="0" err="1" smtClean="0"/>
                        <a:t>캐쉬</a:t>
                      </a:r>
                      <a:r>
                        <a:rPr lang="ko-KR" altLang="en-US" dirty="0" smtClean="0"/>
                        <a:t> 이미지가 필요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수량은 프로그램으로 표시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971600" y="1484784"/>
            <a:ext cx="4420513" cy="288032"/>
            <a:chOff x="1043608" y="2060848"/>
            <a:chExt cx="4420513" cy="288032"/>
          </a:xfrm>
        </p:grpSpPr>
        <p:cxnSp>
          <p:nvCxnSpPr>
            <p:cNvPr id="25" name="직선 화살표 연결선 24"/>
            <p:cNvCxnSpPr/>
            <p:nvPr/>
          </p:nvCxnSpPr>
          <p:spPr>
            <a:xfrm>
              <a:off x="1043608" y="2348880"/>
              <a:ext cx="442051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784023" y="20608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좌우 스크롤</a:t>
              </a:r>
              <a:endParaRPr lang="ko-KR" altLang="en-US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555776" y="3072388"/>
            <a:ext cx="1152128" cy="356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캐쉬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+ </a:t>
            </a:r>
            <a:r>
              <a:rPr lang="ko-KR" altLang="en-US" sz="1200" dirty="0" smtClean="0">
                <a:solidFill>
                  <a:schemeClr val="tx1"/>
                </a:solidFill>
              </a:rPr>
              <a:t>수량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(</a:t>
            </a:r>
            <a:r>
              <a:rPr lang="ko-KR" altLang="en-US" sz="700" dirty="0" smtClean="0">
                <a:solidFill>
                  <a:schemeClr val="tx1"/>
                </a:solidFill>
              </a:rPr>
              <a:t>버튼화</a:t>
            </a:r>
            <a:r>
              <a:rPr lang="en-US" altLang="ko-KR" sz="7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281" y="260648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캐쉬</a:t>
            </a:r>
            <a:r>
              <a:rPr lang="ko-KR" altLang="en-US" dirty="0" smtClean="0"/>
              <a:t> 부족 시 팝업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519772" y="980728"/>
            <a:ext cx="410445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15816" y="1196752"/>
            <a:ext cx="3312368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8717" y="1340768"/>
            <a:ext cx="27462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보유중인 </a:t>
            </a:r>
            <a:r>
              <a:rPr lang="ko-KR" altLang="en-US" sz="1400" dirty="0" err="1" smtClean="0"/>
              <a:t>캐쉬량이</a:t>
            </a:r>
            <a:r>
              <a:rPr lang="ko-KR" altLang="en-US" sz="1400" dirty="0" smtClean="0"/>
              <a:t> 부족합니다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err="1" smtClean="0"/>
              <a:t>캐쉬</a:t>
            </a:r>
            <a:r>
              <a:rPr lang="ko-KR" altLang="en-US" sz="1400" dirty="0" smtClean="0"/>
              <a:t> 구매 화면으로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이동하시겠습니까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419281" y="2276872"/>
            <a:ext cx="1008112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3417" y="2276872"/>
            <a:ext cx="1008112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15719"/>
              </p:ext>
            </p:extLst>
          </p:nvPr>
        </p:nvGraphicFramePr>
        <p:xfrm>
          <a:off x="251520" y="4509120"/>
          <a:ext cx="74643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err="1" smtClean="0"/>
                        <a:t>캐쉬를</a:t>
                      </a:r>
                      <a:r>
                        <a:rPr lang="ko-KR" altLang="en-US" dirty="0" smtClean="0"/>
                        <a:t> 사용하는 행동에서 </a:t>
                      </a:r>
                      <a:r>
                        <a:rPr lang="ko-KR" altLang="en-US" dirty="0" err="1" smtClean="0"/>
                        <a:t>캐쉬가</a:t>
                      </a:r>
                      <a:r>
                        <a:rPr lang="ko-KR" altLang="en-US" dirty="0" smtClean="0"/>
                        <a:t> 부족할 때 이 팝업이 나타난다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이동 버튼을 누를 경우 </a:t>
                      </a:r>
                      <a:r>
                        <a:rPr lang="ko-KR" altLang="en-US" baseline="0" dirty="0" err="1" smtClean="0"/>
                        <a:t>캐쉬</a:t>
                      </a:r>
                      <a:r>
                        <a:rPr lang="ko-KR" altLang="en-US" baseline="0" dirty="0" smtClean="0"/>
                        <a:t> 구매상점 화면으로 이동한다</a:t>
                      </a:r>
                      <a:r>
                        <a:rPr lang="en-US" altLang="ko-KR" baseline="0" dirty="0" smtClean="0"/>
                        <a:t>.</a:t>
                      </a:r>
                      <a:r>
                        <a:rPr lang="ko-KR" altLang="en-US" baseline="0" dirty="0" smtClean="0"/>
                        <a:t> 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9" y="769856"/>
            <a:ext cx="6057243" cy="359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133419" y="260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우편함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155884" y="769856"/>
            <a:ext cx="1944216" cy="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우편함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83230" y="1477224"/>
            <a:ext cx="3025284" cy="573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 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690752" y="2089822"/>
            <a:ext cx="3025264" cy="573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 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5292081" y="778652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6084169" y="1282708"/>
            <a:ext cx="0" cy="27943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3796"/>
              </p:ext>
            </p:extLst>
          </p:nvPr>
        </p:nvGraphicFramePr>
        <p:xfrm>
          <a:off x="251520" y="4509120"/>
          <a:ext cx="74643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우편함은 전체 화면을 이용한다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우편함에는 우편의 제목만 표기된다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제목을 선택할 경우 팝업이 나타난다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9" y="769856"/>
            <a:ext cx="6057243" cy="359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133419" y="260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우편함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155884" y="769856"/>
            <a:ext cx="1944216" cy="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우편함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87625" y="1475148"/>
            <a:ext cx="4033458" cy="578140"/>
            <a:chOff x="2771800" y="1482708"/>
            <a:chExt cx="4609385" cy="578140"/>
          </a:xfrm>
        </p:grpSpPr>
        <p:sp>
          <p:nvSpPr>
            <p:cNvPr id="50" name="직사각형 49"/>
            <p:cNvSpPr/>
            <p:nvPr/>
          </p:nvSpPr>
          <p:spPr>
            <a:xfrm>
              <a:off x="6805121" y="1484784"/>
              <a:ext cx="576064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첨부 받기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229057" y="1482708"/>
              <a:ext cx="576064" cy="5760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첨부 아이템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771800" y="1484784"/>
              <a:ext cx="3457257" cy="573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 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195147" y="2087746"/>
            <a:ext cx="4033431" cy="578140"/>
            <a:chOff x="2771800" y="1482708"/>
            <a:chExt cx="4609385" cy="578140"/>
          </a:xfrm>
        </p:grpSpPr>
        <p:sp>
          <p:nvSpPr>
            <p:cNvPr id="82" name="직사각형 81"/>
            <p:cNvSpPr/>
            <p:nvPr/>
          </p:nvSpPr>
          <p:spPr>
            <a:xfrm>
              <a:off x="6805121" y="1484784"/>
              <a:ext cx="576064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확인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229057" y="1482708"/>
              <a:ext cx="576064" cy="5760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없음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771800" y="1484784"/>
              <a:ext cx="3457257" cy="573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제 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타원 86"/>
          <p:cNvSpPr/>
          <p:nvPr/>
        </p:nvSpPr>
        <p:spPr>
          <a:xfrm>
            <a:off x="5292081" y="778652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66170"/>
              </p:ext>
            </p:extLst>
          </p:nvPr>
        </p:nvGraphicFramePr>
        <p:xfrm>
          <a:off x="251520" y="4509120"/>
          <a:ext cx="74643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우편함의 제목을 선택하면 위와 같은 </a:t>
                      </a:r>
                      <a:r>
                        <a:rPr lang="ko-KR" altLang="en-US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나타난다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제목과 내용이 들어가는 칸이 필요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첨부 아이템은 첨부 아이템 획득 버튼을 통해 획득할 수 있다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4.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확인 버튼을 누르면 </a:t>
                      </a:r>
                      <a:r>
                        <a:rPr lang="ko-KR" altLang="en-US" baseline="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종료된다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40700" y="968470"/>
            <a:ext cx="4320481" cy="30732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03648" y="1125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03647" y="15293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8250" y="1898728"/>
            <a:ext cx="3669813" cy="1164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52211" y="1137332"/>
            <a:ext cx="1526788" cy="345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65297" y="3461813"/>
            <a:ext cx="712782" cy="4320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6083" y="30757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첨부 아이템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571196" y="3389805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56828" y="3389805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65073" y="3389805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4969039" y="1933271"/>
            <a:ext cx="0" cy="10951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301976" y="3861048"/>
            <a:ext cx="112937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00606" y="1632375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날짜 </a:t>
            </a:r>
            <a:r>
              <a:rPr lang="en-US" altLang="ko-KR" sz="1050" dirty="0" smtClean="0"/>
              <a:t>2104-12-24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35896" y="3461813"/>
            <a:ext cx="810101" cy="4320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첨부 아이템 획득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23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1100" y="769856"/>
            <a:ext cx="6057243" cy="359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48835" y="260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옵션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95735" y="1127320"/>
            <a:ext cx="4875085" cy="2880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20643" y="1700808"/>
            <a:ext cx="1728192" cy="369332"/>
            <a:chOff x="2051720" y="1340768"/>
            <a:chExt cx="172819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2051720" y="1340768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소리 끄기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47864" y="1340768"/>
              <a:ext cx="43204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20643" y="2276872"/>
            <a:ext cx="1728192" cy="369332"/>
            <a:chOff x="2051720" y="1340768"/>
            <a:chExt cx="1728192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2051720" y="1340768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진동 끄기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47864" y="1340768"/>
              <a:ext cx="43204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643" y="2921820"/>
            <a:ext cx="1728192" cy="369332"/>
            <a:chOff x="2051720" y="1340768"/>
            <a:chExt cx="1728192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2051720" y="1340768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초대 거절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47864" y="1340768"/>
              <a:ext cx="43204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71363"/>
              </p:ext>
            </p:extLst>
          </p:nvPr>
        </p:nvGraphicFramePr>
        <p:xfrm>
          <a:off x="251520" y="4509120"/>
          <a:ext cx="74643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옵션창은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팝업 형태로 사용한다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내용 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+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체크 박스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형태로 제작하며 내용은 프로그램으로 보여준다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언어 선택은 체크박스가 아닌 국기아이콘을 나열한다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4. 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닫기 버튼을 누르면 팝업이 종료된다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599892" y="1124744"/>
            <a:ext cx="1944216" cy="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옵션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168" y="3579872"/>
            <a:ext cx="770629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닫기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31649" y="1700808"/>
            <a:ext cx="1728192" cy="369332"/>
            <a:chOff x="2051720" y="1340768"/>
            <a:chExt cx="1728192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2051720" y="13407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언어선택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7864" y="1340768"/>
              <a:ext cx="43204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국기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5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8835" y="260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랭크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11101" y="769856"/>
            <a:ext cx="5770084" cy="3744416"/>
            <a:chOff x="323528" y="692696"/>
            <a:chExt cx="5770084" cy="3744416"/>
          </a:xfrm>
        </p:grpSpPr>
        <p:sp>
          <p:nvSpPr>
            <p:cNvPr id="4" name="직사각형 3"/>
            <p:cNvSpPr/>
            <p:nvPr/>
          </p:nvSpPr>
          <p:spPr>
            <a:xfrm>
              <a:off x="323528" y="692696"/>
              <a:ext cx="5770084" cy="3744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월드맵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764211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캐쉬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65734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행동력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40075" y="800708"/>
              <a:ext cx="1152128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골드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433550" y="800708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랭</a:t>
              </a:r>
              <a:r>
                <a:rPr lang="ko-KR" altLang="en-US" sz="1200" dirty="0">
                  <a:solidFill>
                    <a:schemeClr val="tx1"/>
                  </a:solidFill>
                </a:rPr>
                <a:t>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33550" y="1376772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소셜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33550" y="1952836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우편함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33550" y="2490056"/>
              <a:ext cx="504056" cy="5040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옵션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29017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부대편성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버튼화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13521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기술 연구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83806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장비 제작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79912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창고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74047" y="1088740"/>
              <a:ext cx="862086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목재 </a:t>
              </a:r>
              <a:r>
                <a:rPr lang="ko-KR" altLang="en-US" sz="9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78053" y="1088740"/>
              <a:ext cx="862086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철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54053" y="1088740"/>
              <a:ext cx="862086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보</a:t>
              </a:r>
              <a:r>
                <a:rPr lang="ko-KR" altLang="en-US" sz="900" dirty="0">
                  <a:solidFill>
                    <a:schemeClr val="tx1"/>
                  </a:solidFill>
                </a:rPr>
                <a:t>석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338747" y="1088740"/>
              <a:ext cx="862086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유황 </a:t>
              </a:r>
              <a:r>
                <a:rPr lang="ko-KR" altLang="en-US" sz="9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03648" y="1088740"/>
              <a:ext cx="862086" cy="21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</a:rPr>
                <a:t>맨드레이크</a:t>
              </a:r>
              <a:r>
                <a:rPr lang="ko-KR" altLang="en-US" sz="6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소지량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44008" y="3668256"/>
              <a:ext cx="648072" cy="6480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987911" y="1232756"/>
            <a:ext cx="3339801" cy="31607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58224" y="908720"/>
            <a:ext cx="1224136" cy="32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랭크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0264" y="1556540"/>
            <a:ext cx="3205353" cy="21888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50264" y="1528448"/>
            <a:ext cx="4924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순위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1</a:t>
            </a:r>
          </a:p>
          <a:p>
            <a:pPr algn="ctr"/>
            <a:r>
              <a:rPr lang="en-US" altLang="ko-KR" sz="1200" dirty="0" smtClean="0"/>
              <a:t>2</a:t>
            </a:r>
          </a:p>
          <a:p>
            <a:pPr algn="ctr"/>
            <a:r>
              <a:rPr lang="en-US" altLang="ko-KR" sz="1200" dirty="0" smtClean="0"/>
              <a:t>3</a:t>
            </a:r>
          </a:p>
          <a:p>
            <a:pPr algn="ctr"/>
            <a:r>
              <a:rPr lang="en-US" altLang="ko-KR" sz="1200" dirty="0" smtClean="0"/>
              <a:t>4</a:t>
            </a:r>
          </a:p>
          <a:p>
            <a:pPr algn="ctr"/>
            <a:r>
              <a:rPr lang="en-US" altLang="ko-KR" sz="1200" dirty="0" smtClean="0"/>
              <a:t>5</a:t>
            </a:r>
          </a:p>
          <a:p>
            <a:pPr algn="ctr"/>
            <a:r>
              <a:rPr lang="en-US" altLang="ko-KR" sz="1200" dirty="0" smtClean="0"/>
              <a:t>6</a:t>
            </a:r>
          </a:p>
          <a:p>
            <a:pPr algn="ctr"/>
            <a:r>
              <a:rPr lang="en-US" altLang="ko-KR" sz="1200" dirty="0" smtClean="0"/>
              <a:t>7</a:t>
            </a:r>
          </a:p>
          <a:p>
            <a:pPr algn="ctr"/>
            <a:r>
              <a:rPr lang="en-US" altLang="ko-KR" sz="1200" dirty="0" smtClean="0"/>
              <a:t>8</a:t>
            </a:r>
          </a:p>
          <a:p>
            <a:pPr algn="ctr"/>
            <a:r>
              <a:rPr lang="en-US" altLang="ko-KR" sz="1200" dirty="0" smtClean="0"/>
              <a:t>9</a:t>
            </a:r>
          </a:p>
          <a:p>
            <a:pPr algn="ctr"/>
            <a:r>
              <a:rPr lang="en-US" altLang="ko-KR" sz="1200" dirty="0" smtClean="0"/>
              <a:t>10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51920" y="1528448"/>
            <a:ext cx="1330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유저 이름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1</a:t>
            </a:r>
            <a:endParaRPr lang="en-US" altLang="ko-KR" dirty="0" smtClean="0"/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2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3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4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5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6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7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8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9</a:t>
            </a:r>
          </a:p>
          <a:p>
            <a:pPr algn="ctr"/>
            <a:r>
              <a:rPr lang="ko-KR" altLang="en-US" sz="1200" dirty="0" smtClean="0"/>
              <a:t>유저</a:t>
            </a:r>
            <a:r>
              <a:rPr lang="en-US" altLang="ko-KR" sz="1200" dirty="0" smtClean="0"/>
              <a:t>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20892" y="1528448"/>
            <a:ext cx="1330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점수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999,999,999</a:t>
            </a:r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999,999,999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4248147" y="4005064"/>
            <a:ext cx="770629" cy="324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13835"/>
              </p:ext>
            </p:extLst>
          </p:nvPr>
        </p:nvGraphicFramePr>
        <p:xfrm>
          <a:off x="1225571" y="4725144"/>
          <a:ext cx="654114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1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20522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smtClean="0"/>
                        <a:t>1. </a:t>
                      </a:r>
                      <a:r>
                        <a:rPr lang="ko-KR" altLang="en-US" sz="900" smtClean="0"/>
                        <a:t>랭크는 </a:t>
                      </a:r>
                      <a:r>
                        <a:rPr lang="ko-KR" altLang="en-US" sz="900" dirty="0" smtClean="0"/>
                        <a:t>팝업 형태로 보여진다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/>
                </a:tc>
              </a:tr>
              <a:tr h="12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화면에 최대 </a:t>
                      </a:r>
                      <a:r>
                        <a:rPr lang="en-US" altLang="ko-KR" sz="900" baseline="0" dirty="0" smtClean="0"/>
                        <a:t>10</a:t>
                      </a:r>
                      <a:r>
                        <a:rPr lang="ko-KR" altLang="en-US" sz="900" baseline="0" dirty="0" smtClean="0"/>
                        <a:t>명 유저의 점수를 확인할 수 있다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유저 이름은 한글로 </a:t>
                      </a:r>
                      <a:r>
                        <a:rPr lang="en-US" altLang="ko-KR" sz="900" dirty="0" smtClean="0"/>
                        <a:t>8</a:t>
                      </a:r>
                      <a:r>
                        <a:rPr lang="ko-KR" altLang="en-US" sz="900" dirty="0" smtClean="0"/>
                        <a:t>자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영어로 </a:t>
                      </a:r>
                      <a:r>
                        <a:rPr lang="en-US" altLang="ko-KR" sz="900" dirty="0" smtClean="0"/>
                        <a:t>16</a:t>
                      </a:r>
                      <a:r>
                        <a:rPr lang="ko-KR" altLang="en-US" sz="900" dirty="0" smtClean="0"/>
                        <a:t>자까지 표기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랭크의 리스트는 스크롤 형식으로 보여준다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en-US" altLang="ko-KR" sz="900" dirty="0" smtClean="0"/>
                    </a:p>
                  </a:txBody>
                  <a:tcPr/>
                </a:tc>
              </a:tr>
              <a:tr h="2269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랭크와 랭크 순위를 보여주는 사이에 추후에 탭 버튼을 넣을 수 있도록 여유공간을 둔다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87911" y="1232756"/>
            <a:ext cx="3339801" cy="2956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탭 버튼이 들어갈 수 있는 여유공간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3069357" y="1575590"/>
            <a:ext cx="0" cy="2095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980728"/>
            <a:ext cx="8424936" cy="4176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67544" y="1052736"/>
            <a:ext cx="2520280" cy="3960440"/>
            <a:chOff x="467544" y="1052736"/>
            <a:chExt cx="2520280" cy="3960440"/>
          </a:xfrm>
        </p:grpSpPr>
        <p:grpSp>
          <p:nvGrpSpPr>
            <p:cNvPr id="4" name="그룹 3"/>
            <p:cNvGrpSpPr/>
            <p:nvPr/>
          </p:nvGrpSpPr>
          <p:grpSpPr>
            <a:xfrm>
              <a:off x="467544" y="1052736"/>
              <a:ext cx="720080" cy="3960440"/>
              <a:chOff x="467544" y="1052736"/>
              <a:chExt cx="720080" cy="396044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67544" y="1052736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67544" y="1844824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613308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7544" y="3429000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67544" y="4293096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331640" y="1052736"/>
              <a:ext cx="720080" cy="3960440"/>
              <a:chOff x="467544" y="1052736"/>
              <a:chExt cx="720080" cy="396044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67544" y="1052736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67544" y="1844824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67544" y="2613308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3429000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67544" y="4293096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267744" y="1052736"/>
              <a:ext cx="720080" cy="3960440"/>
              <a:chOff x="467544" y="1052736"/>
              <a:chExt cx="720080" cy="396044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67544" y="1052736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아군 부대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7544" y="1844824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67544" y="2613308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67544" y="3429000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67544" y="4293096"/>
                <a:ext cx="720080" cy="7200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6012160" y="1052736"/>
            <a:ext cx="2520280" cy="3960440"/>
            <a:chOff x="467544" y="1052736"/>
            <a:chExt cx="2520280" cy="3960440"/>
          </a:xfrm>
          <a:solidFill>
            <a:schemeClr val="accent2"/>
          </a:solidFill>
        </p:grpSpPr>
        <p:grpSp>
          <p:nvGrpSpPr>
            <p:cNvPr id="23" name="그룹 22"/>
            <p:cNvGrpSpPr/>
            <p:nvPr/>
          </p:nvGrpSpPr>
          <p:grpSpPr>
            <a:xfrm>
              <a:off x="467544" y="1052736"/>
              <a:ext cx="720080" cy="3960440"/>
              <a:chOff x="467544" y="1052736"/>
              <a:chExt cx="720080" cy="3960440"/>
            </a:xfrm>
            <a:grpFill/>
          </p:grpSpPr>
          <p:sp>
            <p:nvSpPr>
              <p:cNvPr id="36" name="직사각형 35"/>
              <p:cNvSpPr/>
              <p:nvPr/>
            </p:nvSpPr>
            <p:spPr>
              <a:xfrm>
                <a:off x="467544" y="1052736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적군 부대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67544" y="1844824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67544" y="2613308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3429000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67544" y="4293096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331640" y="1052736"/>
              <a:ext cx="720080" cy="3960440"/>
              <a:chOff x="467544" y="1052736"/>
              <a:chExt cx="720080" cy="3960440"/>
            </a:xfrm>
            <a:grpFill/>
          </p:grpSpPr>
          <p:sp>
            <p:nvSpPr>
              <p:cNvPr id="31" name="직사각형 30"/>
              <p:cNvSpPr/>
              <p:nvPr/>
            </p:nvSpPr>
            <p:spPr>
              <a:xfrm>
                <a:off x="467544" y="1052736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67544" y="1844824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67544" y="2613308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7544" y="3429000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4293096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267744" y="1052736"/>
              <a:ext cx="720080" cy="3960440"/>
              <a:chOff x="467544" y="1052736"/>
              <a:chExt cx="720080" cy="3960440"/>
            </a:xfrm>
            <a:grpFill/>
          </p:grpSpPr>
          <p:sp>
            <p:nvSpPr>
              <p:cNvPr id="26" name="직사각형 25"/>
              <p:cNvSpPr/>
              <p:nvPr/>
            </p:nvSpPr>
            <p:spPr>
              <a:xfrm>
                <a:off x="467544" y="1052736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1844824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67544" y="2613308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67544" y="3429000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67544" y="4293096"/>
                <a:ext cx="720080" cy="720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042515"/>
              </p:ext>
            </p:extLst>
          </p:nvPr>
        </p:nvGraphicFramePr>
        <p:xfrm>
          <a:off x="323528" y="5004648"/>
          <a:ext cx="842493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205224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050" dirty="0" smtClean="0"/>
                        <a:t>전투의 결과에 따라 승리와 패배 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팝업창이</a:t>
                      </a:r>
                      <a:r>
                        <a:rPr lang="ko-KR" altLang="en-US" sz="1050" baseline="0" dirty="0" smtClean="0"/>
                        <a:t> 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50" baseline="0" dirty="0" smtClean="0"/>
                        <a:t>승리와 패배 </a:t>
                      </a:r>
                      <a:r>
                        <a:rPr lang="ko-KR" altLang="en-US" sz="1050" baseline="0" dirty="0" err="1" smtClean="0"/>
                        <a:t>팝업창에서는</a:t>
                      </a:r>
                      <a:r>
                        <a:rPr lang="ko-KR" altLang="en-US" sz="1050" baseline="0" dirty="0" smtClean="0"/>
                        <a:t> 승리와 패배 이미지가 나타나면 획득한 전리품을 나타낸다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/>
                </a:tc>
              </a:tr>
              <a:tr h="134352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050" dirty="0" smtClean="0"/>
                        <a:t>승리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패배 </a:t>
                      </a:r>
                      <a:r>
                        <a:rPr lang="ko-KR" altLang="en-US" sz="1050" dirty="0" err="1" smtClean="0"/>
                        <a:t>팝업창을</a:t>
                      </a:r>
                      <a:r>
                        <a:rPr lang="ko-KR" altLang="en-US" sz="1050" dirty="0" smtClean="0"/>
                        <a:t> 확인을 통해 닫으면 우측의 영웅들의 경험치를 보여주는 팝업이 나타난다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4.</a:t>
                      </a:r>
                      <a:r>
                        <a:rPr lang="en-US" altLang="ko-KR" sz="1050" baseline="0" dirty="0" smtClean="0"/>
                        <a:t>     </a:t>
                      </a:r>
                      <a:r>
                        <a:rPr lang="ko-KR" altLang="en-US" sz="1050" baseline="0" dirty="0" smtClean="0"/>
                        <a:t>영웅들의 경험치 팝업의 확인버튼을 누르면 </a:t>
                      </a:r>
                      <a:r>
                        <a:rPr lang="ko-KR" altLang="en-US" sz="1050" baseline="0" dirty="0" err="1" smtClean="0"/>
                        <a:t>월드맵으로</a:t>
                      </a:r>
                      <a:r>
                        <a:rPr lang="ko-KR" altLang="en-US" sz="1050" baseline="0" dirty="0" smtClean="0"/>
                        <a:t> 이동한다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en-US" altLang="ko-KR" sz="105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827584" y="3068960"/>
            <a:ext cx="3600400" cy="1872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27584" y="2001462"/>
            <a:ext cx="3600400" cy="1067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153199" y="232636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승리</a:t>
            </a:r>
            <a:r>
              <a:rPr lang="en-US" altLang="ko-KR" dirty="0" smtClean="0"/>
              <a:t>!</a:t>
            </a:r>
          </a:p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249993" y="4579165"/>
            <a:ext cx="753988" cy="289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644008" y="1988840"/>
            <a:ext cx="3240360" cy="2952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40152" y="4600178"/>
            <a:ext cx="753988" cy="289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87624" y="3140968"/>
            <a:ext cx="663439" cy="678807"/>
            <a:chOff x="971600" y="3322118"/>
            <a:chExt cx="663439" cy="678807"/>
          </a:xfrm>
        </p:grpSpPr>
        <p:sp>
          <p:nvSpPr>
            <p:cNvPr id="46" name="직사각형 45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31369" y="3140968"/>
            <a:ext cx="663439" cy="678807"/>
            <a:chOff x="971600" y="3322118"/>
            <a:chExt cx="663439" cy="678807"/>
          </a:xfrm>
        </p:grpSpPr>
        <p:sp>
          <p:nvSpPr>
            <p:cNvPr id="60" name="직사각형 59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699792" y="3140968"/>
            <a:ext cx="663439" cy="678807"/>
            <a:chOff x="971600" y="3322118"/>
            <a:chExt cx="663439" cy="678807"/>
          </a:xfrm>
        </p:grpSpPr>
        <p:sp>
          <p:nvSpPr>
            <p:cNvPr id="63" name="직사각형 62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79255" y="3140968"/>
            <a:ext cx="663439" cy="678807"/>
            <a:chOff x="971600" y="3322118"/>
            <a:chExt cx="663439" cy="678807"/>
          </a:xfrm>
        </p:grpSpPr>
        <p:sp>
          <p:nvSpPr>
            <p:cNvPr id="66" name="직사각형 65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87624" y="3861048"/>
            <a:ext cx="663439" cy="678807"/>
            <a:chOff x="971600" y="3322118"/>
            <a:chExt cx="663439" cy="678807"/>
          </a:xfrm>
        </p:grpSpPr>
        <p:sp>
          <p:nvSpPr>
            <p:cNvPr id="69" name="직사각형 68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916002" y="3861048"/>
            <a:ext cx="663439" cy="678807"/>
            <a:chOff x="971600" y="3322118"/>
            <a:chExt cx="663439" cy="678807"/>
          </a:xfrm>
        </p:grpSpPr>
        <p:sp>
          <p:nvSpPr>
            <p:cNvPr id="72" name="직사각형 71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684425" y="3861048"/>
            <a:ext cx="663439" cy="678807"/>
            <a:chOff x="971600" y="3322118"/>
            <a:chExt cx="663439" cy="678807"/>
          </a:xfrm>
        </p:grpSpPr>
        <p:sp>
          <p:nvSpPr>
            <p:cNvPr id="75" name="직사각형 74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37062" y="3861048"/>
            <a:ext cx="663439" cy="678807"/>
            <a:chOff x="971600" y="3322118"/>
            <a:chExt cx="663439" cy="678807"/>
          </a:xfrm>
        </p:grpSpPr>
        <p:sp>
          <p:nvSpPr>
            <p:cNvPr id="78" name="직사각형 77"/>
            <p:cNvSpPr/>
            <p:nvPr/>
          </p:nvSpPr>
          <p:spPr>
            <a:xfrm>
              <a:off x="1028241" y="3322118"/>
              <a:ext cx="519424" cy="519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71600" y="3841542"/>
              <a:ext cx="663439" cy="159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x9999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788024" y="2190800"/>
            <a:ext cx="998587" cy="806152"/>
            <a:chOff x="4788024" y="2190800"/>
            <a:chExt cx="998587" cy="806152"/>
          </a:xfrm>
        </p:grpSpPr>
        <p:sp>
          <p:nvSpPr>
            <p:cNvPr id="81" name="직사각형 80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5377442" y="2189055"/>
            <a:ext cx="998587" cy="806152"/>
            <a:chOff x="4788024" y="2190800"/>
            <a:chExt cx="998587" cy="806152"/>
          </a:xfrm>
        </p:grpSpPr>
        <p:sp>
          <p:nvSpPr>
            <p:cNvPr id="161" name="직사각형 160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5944914" y="2189055"/>
            <a:ext cx="998587" cy="806152"/>
            <a:chOff x="4788024" y="2190800"/>
            <a:chExt cx="998587" cy="806152"/>
          </a:xfrm>
        </p:grpSpPr>
        <p:sp>
          <p:nvSpPr>
            <p:cNvPr id="169" name="직사각형 168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500471" y="2189055"/>
            <a:ext cx="998587" cy="806152"/>
            <a:chOff x="4788024" y="2190800"/>
            <a:chExt cx="998587" cy="806152"/>
          </a:xfrm>
        </p:grpSpPr>
        <p:sp>
          <p:nvSpPr>
            <p:cNvPr id="177" name="직사각형 176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7097042" y="2189055"/>
            <a:ext cx="998587" cy="806152"/>
            <a:chOff x="4788024" y="2190800"/>
            <a:chExt cx="998587" cy="806152"/>
          </a:xfrm>
        </p:grpSpPr>
        <p:sp>
          <p:nvSpPr>
            <p:cNvPr id="185" name="직사각형 184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4788024" y="2997604"/>
            <a:ext cx="998587" cy="806152"/>
            <a:chOff x="4788024" y="2190800"/>
            <a:chExt cx="998587" cy="806152"/>
          </a:xfrm>
        </p:grpSpPr>
        <p:sp>
          <p:nvSpPr>
            <p:cNvPr id="234" name="직사각형 233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5377442" y="2995859"/>
            <a:ext cx="998587" cy="806152"/>
            <a:chOff x="4788024" y="2190800"/>
            <a:chExt cx="998587" cy="806152"/>
          </a:xfrm>
        </p:grpSpPr>
        <p:sp>
          <p:nvSpPr>
            <p:cNvPr id="242" name="직사각형 241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5944914" y="2995859"/>
            <a:ext cx="998587" cy="806152"/>
            <a:chOff x="4788024" y="2190800"/>
            <a:chExt cx="998587" cy="806152"/>
          </a:xfrm>
        </p:grpSpPr>
        <p:sp>
          <p:nvSpPr>
            <p:cNvPr id="250" name="직사각형 249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7" name="그룹 256"/>
          <p:cNvGrpSpPr/>
          <p:nvPr/>
        </p:nvGrpSpPr>
        <p:grpSpPr>
          <a:xfrm>
            <a:off x="6500471" y="2995859"/>
            <a:ext cx="998587" cy="806152"/>
            <a:chOff x="4788024" y="2190800"/>
            <a:chExt cx="998587" cy="806152"/>
          </a:xfrm>
        </p:grpSpPr>
        <p:sp>
          <p:nvSpPr>
            <p:cNvPr id="258" name="직사각형 257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5" name="그룹 264"/>
          <p:cNvGrpSpPr/>
          <p:nvPr/>
        </p:nvGrpSpPr>
        <p:grpSpPr>
          <a:xfrm>
            <a:off x="7097042" y="2995859"/>
            <a:ext cx="998587" cy="806152"/>
            <a:chOff x="4788024" y="2190800"/>
            <a:chExt cx="998587" cy="806152"/>
          </a:xfrm>
        </p:grpSpPr>
        <p:sp>
          <p:nvSpPr>
            <p:cNvPr id="266" name="직사각형 265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88024" y="3803756"/>
            <a:ext cx="998587" cy="806152"/>
            <a:chOff x="4788024" y="2190800"/>
            <a:chExt cx="998587" cy="806152"/>
          </a:xfrm>
        </p:grpSpPr>
        <p:sp>
          <p:nvSpPr>
            <p:cNvPr id="274" name="직사각형 273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278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1" name="그룹 280"/>
          <p:cNvGrpSpPr/>
          <p:nvPr/>
        </p:nvGrpSpPr>
        <p:grpSpPr>
          <a:xfrm>
            <a:off x="5377442" y="3802011"/>
            <a:ext cx="998587" cy="806152"/>
            <a:chOff x="4788024" y="2190800"/>
            <a:chExt cx="998587" cy="806152"/>
          </a:xfrm>
        </p:grpSpPr>
        <p:sp>
          <p:nvSpPr>
            <p:cNvPr id="282" name="직사각형 281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9" name="그룹 288"/>
          <p:cNvGrpSpPr/>
          <p:nvPr/>
        </p:nvGrpSpPr>
        <p:grpSpPr>
          <a:xfrm>
            <a:off x="5944914" y="3802011"/>
            <a:ext cx="998587" cy="806152"/>
            <a:chOff x="4788024" y="2190800"/>
            <a:chExt cx="998587" cy="806152"/>
          </a:xfrm>
        </p:grpSpPr>
        <p:sp>
          <p:nvSpPr>
            <p:cNvPr id="290" name="직사각형 289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6500471" y="3802011"/>
            <a:ext cx="998587" cy="806152"/>
            <a:chOff x="4788024" y="2190800"/>
            <a:chExt cx="998587" cy="806152"/>
          </a:xfrm>
        </p:grpSpPr>
        <p:sp>
          <p:nvSpPr>
            <p:cNvPr id="298" name="직사각형 297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직사각형 302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5" name="그룹 304"/>
          <p:cNvGrpSpPr/>
          <p:nvPr/>
        </p:nvGrpSpPr>
        <p:grpSpPr>
          <a:xfrm>
            <a:off x="7097042" y="3802011"/>
            <a:ext cx="998587" cy="806152"/>
            <a:chOff x="4788024" y="2190800"/>
            <a:chExt cx="998587" cy="806152"/>
          </a:xfrm>
        </p:grpSpPr>
        <p:sp>
          <p:nvSpPr>
            <p:cNvPr id="306" name="직사각형 305"/>
            <p:cNvSpPr/>
            <p:nvPr/>
          </p:nvSpPr>
          <p:spPr>
            <a:xfrm>
              <a:off x="4788024" y="2190800"/>
              <a:ext cx="504056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영웅 얼굴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4824028" y="2204700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4788024" y="2716540"/>
              <a:ext cx="504056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영웅이름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4815332" y="2624486"/>
              <a:ext cx="432048" cy="787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600" dirty="0">
                  <a:solidFill>
                    <a:schemeClr val="tx1"/>
                  </a:solidFill>
                </a:rPr>
                <a:t>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4825474" y="2824362"/>
              <a:ext cx="498942" cy="1233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4816599" y="2824361"/>
              <a:ext cx="198826" cy="12338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4850507" y="2796897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</a:rPr>
                <a:t>경험치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2" name="직사각형 191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05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추가된</a:t>
            </a:r>
            <a:r>
              <a:rPr lang="en-US" altLang="ko-KR" dirty="0"/>
              <a:t> </a:t>
            </a:r>
            <a:r>
              <a:rPr lang="en-US" altLang="ko-KR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4880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92393"/>
              </p:ext>
            </p:extLst>
          </p:nvPr>
        </p:nvGraphicFramePr>
        <p:xfrm>
          <a:off x="971600" y="4887168"/>
          <a:ext cx="74643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전투를 시작하면 화면 중앙에 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3,2,1 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순서로 숫자가 카운트 된다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카운트가 완료되면 전투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시작을 알리는 공격 글자가 표시를 표시</a:t>
                      </a:r>
                      <a:endParaRPr lang="en-US" altLang="ko-KR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애니메이션이 종료됨과 동시에 전투가 진행된다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05417" y="26064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전투 시작 화면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43" y="764704"/>
            <a:ext cx="7079057" cy="40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88655" y="2132856"/>
            <a:ext cx="388843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79350" y="2479755"/>
            <a:ext cx="2307042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7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3,2,1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0166" y="21855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공격</a:t>
            </a:r>
            <a:r>
              <a:rPr lang="en-US" altLang="ko-KR" dirty="0" smtClean="0">
                <a:solidFill>
                  <a:schemeClr val="bg1"/>
                </a:solidFill>
              </a:rPr>
              <a:t>”</a:t>
            </a:r>
            <a:r>
              <a:rPr lang="ko-KR" altLang="en-US" dirty="0" smtClean="0">
                <a:solidFill>
                  <a:schemeClr val="bg1"/>
                </a:solidFill>
              </a:rPr>
              <a:t>이라는 글자 표시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5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109" name="그룹 108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115" name="직사각형 114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7" name="직선 화살표 연결선 116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1" name="타원 120"/>
              <p:cNvSpPr/>
              <p:nvPr/>
            </p:nvSpPr>
            <p:spPr>
              <a:xfrm>
                <a:off x="6948264" y="692696"/>
                <a:ext cx="504056" cy="5040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chemeClr val="tx1"/>
                    </a:solidFill>
                  </a:rPr>
                  <a:t>백버튼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5960524" y="817084"/>
                <a:ext cx="936104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장비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4860032" y="1177124"/>
                <a:ext cx="2232248" cy="16038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249" name="직사각형 248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7" name="그룹 126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245" name="직사각형 24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241" name="직사각형 240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그룹 128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96" name="직사각형 19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77" name="직사각형 176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71" name="직사각형 170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2" name="그룹 131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154" name="직사각형 15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직사각형 135"/>
              <p:cNvSpPr/>
              <p:nvPr/>
            </p:nvSpPr>
            <p:spPr>
              <a:xfrm>
                <a:off x="4860032" y="817084"/>
                <a:ext cx="1018298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스킬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4932040" y="1268760"/>
                <a:ext cx="606730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액티브스킬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4932039" y="2060848"/>
                <a:ext cx="606731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군단장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5538770" y="1283885"/>
                <a:ext cx="927416" cy="4919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5538770" y="2060848"/>
                <a:ext cx="927416" cy="5070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5533758" y="1196752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5533758" y="1979026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6466186" y="1283884"/>
                <a:ext cx="626094" cy="4889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6466186" y="2060848"/>
                <a:ext cx="626094" cy="5070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11" name="직사각형 110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239" name="직사각형 238"/>
          <p:cNvSpPr/>
          <p:nvPr/>
        </p:nvSpPr>
        <p:spPr>
          <a:xfrm>
            <a:off x="1178099" y="1025010"/>
            <a:ext cx="144016" cy="135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2" name="표 2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75724"/>
              </p:ext>
            </p:extLst>
          </p:nvPr>
        </p:nvGraphicFramePr>
        <p:xfrm>
          <a:off x="251520" y="4509120"/>
          <a:ext cx="7464344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133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책을 통해 영웅이 경험치를 얻을 경우 위와 같은 </a:t>
                      </a:r>
                      <a:r>
                        <a:rPr lang="ko-KR" altLang="en-US" sz="1000" dirty="0" err="1" smtClean="0"/>
                        <a:t>팝업창으로</a:t>
                      </a:r>
                      <a:r>
                        <a:rPr lang="ko-KR" altLang="en-US" sz="1000" dirty="0" smtClean="0"/>
                        <a:t> 전환된다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1774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err="1" smtClean="0"/>
                        <a:t>레벨업을</a:t>
                      </a:r>
                      <a:r>
                        <a:rPr lang="ko-KR" altLang="en-US" sz="1000" dirty="0" smtClean="0"/>
                        <a:t> 하지 못하였을 경우에는 밑의 경험치 바만 증가한다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err="1" smtClean="0"/>
                        <a:t>레벨업을</a:t>
                      </a:r>
                      <a:r>
                        <a:rPr lang="ko-KR" altLang="en-US" sz="1000" dirty="0" smtClean="0"/>
                        <a:t> 하였을 경우 레벨과 경험치 옆에 수치가 증가했음을 알려주는 화살표시를 보여준다</a:t>
                      </a:r>
                      <a:r>
                        <a:rPr lang="en-US" altLang="ko-KR" sz="1000" dirty="0" smtClean="0"/>
                        <a:t>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변화된 수치는 붉은색 글씨로 보여준다</a:t>
                      </a:r>
                      <a:r>
                        <a:rPr lang="en-US" altLang="ko-KR" sz="1000" dirty="0" smtClean="0"/>
                        <a:t>.)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4. </a:t>
                      </a:r>
                      <a:r>
                        <a:rPr lang="ko-KR" altLang="en-US" sz="1000" dirty="0" smtClean="0"/>
                        <a:t>확인 버튼을 누르면 </a:t>
                      </a:r>
                      <a:r>
                        <a:rPr lang="ko-KR" altLang="en-US" sz="1000" dirty="0" err="1" smtClean="0"/>
                        <a:t>팝업창이</a:t>
                      </a:r>
                      <a:r>
                        <a:rPr lang="ko-KR" altLang="en-US" sz="1000" dirty="0" smtClean="0"/>
                        <a:t> 종료된다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373321" y="260648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영웅 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레벨업</a:t>
            </a:r>
            <a:r>
              <a:rPr lang="ko-KR" altLang="en-US" dirty="0" smtClean="0"/>
              <a:t> 팝업 결과</a:t>
            </a:r>
            <a:r>
              <a:rPr lang="en-US" altLang="ko-KR" dirty="0" smtClean="0"/>
              <a:t>)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178106" y="880415"/>
            <a:ext cx="5400600" cy="27723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3347864" y="3212976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742553" y="1543113"/>
            <a:ext cx="2189487" cy="1228034"/>
            <a:chOff x="1512072" y="1503715"/>
            <a:chExt cx="2189487" cy="1228034"/>
          </a:xfrm>
        </p:grpSpPr>
        <p:sp>
          <p:nvSpPr>
            <p:cNvPr id="95" name="직사각형 94"/>
            <p:cNvSpPr/>
            <p:nvPr/>
          </p:nvSpPr>
          <p:spPr>
            <a:xfrm>
              <a:off x="1655675" y="1521200"/>
              <a:ext cx="788895" cy="7888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영웅 얼굴 </a:t>
              </a: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이미지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512072" y="2351936"/>
              <a:ext cx="1152128" cy="3569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이름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(5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자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651248" y="1528076"/>
              <a:ext cx="788896" cy="177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별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765455" y="1503715"/>
              <a:ext cx="936104" cy="1228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체력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근접공격력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원거리 공격력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방어력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공격속도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이동속도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(6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가지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표</a:t>
              </a:r>
              <a:r>
                <a:rPr lang="ko-KR" altLang="en-US" sz="900" dirty="0">
                  <a:solidFill>
                    <a:schemeClr val="tx1"/>
                  </a:solidFill>
                </a:rPr>
                <a:t>기</a:t>
              </a:r>
              <a:endParaRPr lang="en-US" altLang="ko-KR" sz="105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651248" y="2117732"/>
              <a:ext cx="788896" cy="177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1100" dirty="0">
                  <a:solidFill>
                    <a:schemeClr val="tx1"/>
                  </a:solidFill>
                </a:rPr>
                <a:t>벨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2411760" y="952188"/>
            <a:ext cx="2808312" cy="4833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경험치</a:t>
            </a:r>
            <a:r>
              <a:rPr lang="ko-KR" altLang="en-US" dirty="0">
                <a:solidFill>
                  <a:schemeClr val="tx1"/>
                </a:solidFill>
              </a:rPr>
              <a:t>가</a:t>
            </a:r>
            <a:r>
              <a:rPr lang="ko-KR" altLang="en-US" dirty="0" smtClean="0">
                <a:solidFill>
                  <a:schemeClr val="tx1"/>
                </a:solidFill>
              </a:rPr>
              <a:t> 증가하였습니다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51036" y="2849313"/>
            <a:ext cx="3501084" cy="23424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2151036" y="2849313"/>
            <a:ext cx="1395163" cy="23424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5875" y="2852936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경험치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필요 경험치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4996428" y="1602512"/>
            <a:ext cx="0" cy="7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4996428" y="1760632"/>
            <a:ext cx="0" cy="7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V="1">
            <a:off x="4996428" y="1916832"/>
            <a:ext cx="0" cy="7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V="1">
            <a:off x="4996428" y="2092069"/>
            <a:ext cx="0" cy="7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V="1">
            <a:off x="5004048" y="2244469"/>
            <a:ext cx="0" cy="7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4" name="직선 화살표 연결선 253"/>
          <p:cNvCxnSpPr/>
          <p:nvPr/>
        </p:nvCxnSpPr>
        <p:spPr>
          <a:xfrm flipV="1">
            <a:off x="3546199" y="2183003"/>
            <a:ext cx="0" cy="7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5" name="직사각형 254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04"/>
            <a:ext cx="7079057" cy="40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73208"/>
              </p:ext>
            </p:extLst>
          </p:nvPr>
        </p:nvGraphicFramePr>
        <p:xfrm>
          <a:off x="971600" y="4887168"/>
          <a:ext cx="74643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영웅의 이름은 부대를 선택 시에만 나타난다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항복 버튼을 누르면 전투에서 패배하게 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선택 해제와 항복은 아이콘으로 표시한다</a:t>
                      </a: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4.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유저 레벨은 </a:t>
                      </a:r>
                      <a:r>
                        <a:rPr lang="ko-KR" altLang="en-US" baseline="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월드맵에서</a:t>
                      </a:r>
                      <a:r>
                        <a:rPr lang="ko-KR" altLang="en-US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사용하는 것을 사용하여 표시한다</a:t>
                      </a:r>
                      <a:r>
                        <a:rPr lang="en-US" altLang="ko-KR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36249" y="2606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전투 화면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801734" y="2438890"/>
            <a:ext cx="61206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5" idx="1"/>
            <a:endCxn id="20" idx="3"/>
          </p:cNvCxnSpPr>
          <p:nvPr/>
        </p:nvCxnSpPr>
        <p:spPr>
          <a:xfrm flipH="1">
            <a:off x="3040782" y="2600908"/>
            <a:ext cx="760952" cy="230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32670" y="2545575"/>
            <a:ext cx="1008112" cy="571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부대 선택 시에만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893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936249" y="26064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캠페인 화면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21779"/>
              </p:ext>
            </p:extLst>
          </p:nvPr>
        </p:nvGraphicFramePr>
        <p:xfrm>
          <a:off x="971600" y="4694128"/>
          <a:ext cx="7704856" cy="204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캠페인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스팟을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선택 시 위와 같은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나타난다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한번에 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  <a:r>
                        <a:rPr lang="ko-KR" altLang="en-US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개의 스테이지를 보여주며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4</a:t>
                      </a:r>
                      <a:r>
                        <a:rPr lang="ko-KR" altLang="en-US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개의 스테이지 아이콘이 필요하다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제한 레벨이 없을 경우에는 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–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로 표현한다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17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화살표 버튼을 누르면 다음 스테이지가 나타난다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42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나가기 버튼을 누르면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34" y="620688"/>
            <a:ext cx="7254390" cy="40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2483768" y="2456440"/>
            <a:ext cx="4608512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4139952" y="1952384"/>
            <a:ext cx="648072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2771800" y="1664352"/>
            <a:ext cx="1368152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스테이지 아이콘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8411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12" y="1268760"/>
            <a:ext cx="5745287" cy="32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3808" y="316739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계정등록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622075" y="3095382"/>
            <a:ext cx="619229" cy="4056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등록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30369"/>
              </p:ext>
            </p:extLst>
          </p:nvPr>
        </p:nvGraphicFramePr>
        <p:xfrm>
          <a:off x="971600" y="4694128"/>
          <a:ext cx="7704856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옵션창에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계정등록이 가능한 버튼이 추가된다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836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9672" y="1124744"/>
            <a:ext cx="63367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36490" y="19888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이메일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487110" y="1988840"/>
            <a:ext cx="3227293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25649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비밀번호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87109" y="2564904"/>
            <a:ext cx="3227293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5696" y="32036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비밀번호 확인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504947" y="3203684"/>
            <a:ext cx="3227293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04806" y="3970759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04048" y="3970759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3848" y="764704"/>
            <a:ext cx="3096344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계정 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67990"/>
              </p:ext>
            </p:extLst>
          </p:nvPr>
        </p:nvGraphicFramePr>
        <p:xfrm>
          <a:off x="971600" y="4694128"/>
          <a:ext cx="7704856" cy="204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계정등록의 등록버튼을 누르면 위와 같은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나타난다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비밀번호는 최대 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16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자리까지 입력 받는다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42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등록을 누르면 계정이 등록되고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42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취소 버튼을 누르면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42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입력은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안드로이드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87109" y="2934236"/>
            <a:ext cx="2975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FF00"/>
                </a:solidFill>
              </a:rPr>
              <a:t>*</a:t>
            </a:r>
            <a:r>
              <a:rPr lang="ko-KR" altLang="en-US" sz="1100" dirty="0" smtClean="0">
                <a:solidFill>
                  <a:srgbClr val="FFFF00"/>
                </a:solidFill>
              </a:rPr>
              <a:t>최대 </a:t>
            </a:r>
            <a:r>
              <a:rPr lang="en-US" altLang="ko-KR" sz="1100" dirty="0" smtClean="0">
                <a:solidFill>
                  <a:srgbClr val="FFFF00"/>
                </a:solidFill>
              </a:rPr>
              <a:t>16</a:t>
            </a:r>
            <a:r>
              <a:rPr lang="ko-KR" altLang="en-US" sz="1100" dirty="0" smtClean="0">
                <a:solidFill>
                  <a:srgbClr val="FFFF00"/>
                </a:solidFill>
              </a:rPr>
              <a:t>자리의 비밀번호를 입력해주십시오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7109" y="3573016"/>
            <a:ext cx="2650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FF00"/>
                </a:solidFill>
              </a:rPr>
              <a:t>*</a:t>
            </a:r>
            <a:r>
              <a:rPr lang="ko-KR" altLang="en-US" sz="1100" dirty="0" smtClean="0">
                <a:solidFill>
                  <a:srgbClr val="FFFF00"/>
                </a:solidFill>
              </a:rPr>
              <a:t>다시 한번 비밀번호를 입력해주십시오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9672" y="1124744"/>
            <a:ext cx="63367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36490" y="19888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이메일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487110" y="1988840"/>
            <a:ext cx="3227293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25649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비밀번호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87109" y="2564904"/>
            <a:ext cx="3227293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5696" y="32036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비밀번호 확인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504947" y="3203684"/>
            <a:ext cx="3227293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04806" y="3970759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04048" y="3970759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3848" y="764704"/>
            <a:ext cx="3096344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계정 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34995"/>
              </p:ext>
            </p:extLst>
          </p:nvPr>
        </p:nvGraphicFramePr>
        <p:xfrm>
          <a:off x="971600" y="4694128"/>
          <a:ext cx="7704856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계정등록이 오류가 발생하면 위와 같이 팝업이 나타나 오류 내용을 알린다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확인 버튼을 누르면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팝업창은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종료되고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수정이 필요한</a:t>
                      </a:r>
                      <a:r>
                        <a:rPr lang="ko-KR" altLang="en-US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곳의 내용은 삭제된다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87109" y="2934236"/>
            <a:ext cx="2975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FF00"/>
                </a:solidFill>
              </a:rPr>
              <a:t>*</a:t>
            </a:r>
            <a:r>
              <a:rPr lang="ko-KR" altLang="en-US" sz="1100" dirty="0" smtClean="0">
                <a:solidFill>
                  <a:srgbClr val="FFFF00"/>
                </a:solidFill>
              </a:rPr>
              <a:t>최대 </a:t>
            </a:r>
            <a:r>
              <a:rPr lang="en-US" altLang="ko-KR" sz="1100" dirty="0" smtClean="0">
                <a:solidFill>
                  <a:srgbClr val="FFFF00"/>
                </a:solidFill>
              </a:rPr>
              <a:t>16</a:t>
            </a:r>
            <a:r>
              <a:rPr lang="ko-KR" altLang="en-US" sz="1100" dirty="0" smtClean="0">
                <a:solidFill>
                  <a:srgbClr val="FFFF00"/>
                </a:solidFill>
              </a:rPr>
              <a:t>자리의 비밀번호를 입력해주십시오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7109" y="3573016"/>
            <a:ext cx="2650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FF00"/>
                </a:solidFill>
              </a:rPr>
              <a:t>*</a:t>
            </a:r>
            <a:r>
              <a:rPr lang="ko-KR" altLang="en-US" sz="1100" dirty="0" smtClean="0">
                <a:solidFill>
                  <a:srgbClr val="FFFF00"/>
                </a:solidFill>
              </a:rPr>
              <a:t>다시 한번 비밀번호를 입력해주십시오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81138" y="1646657"/>
            <a:ext cx="5541763" cy="22058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3947" y="3271773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2463" y="224655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이메일의</a:t>
            </a:r>
            <a:r>
              <a:rPr lang="ko-KR" altLang="en-US" dirty="0" smtClean="0"/>
              <a:t> 형식이 잘못되었습니다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15877" y="2749570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다시 입력한 비밀번호가 일치하지 않습니다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85435" y="18041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에러 내용 표시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58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9672" y="1124744"/>
            <a:ext cx="63367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75510"/>
              </p:ext>
            </p:extLst>
          </p:nvPr>
        </p:nvGraphicFramePr>
        <p:xfrm>
          <a:off x="971600" y="4694128"/>
          <a:ext cx="7704856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게임을 처음 시작할 때 나타나며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게임에서 사용할 닉네임을 입력 받는다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중복된 닉네임이 존재할 경우 팝업으로 그 내용을 알려준다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93243" y="1750023"/>
            <a:ext cx="5541763" cy="16069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19841" y="2780928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79848" y="2276872"/>
            <a:ext cx="5000464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906291" y="1840865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게임에서 사용할 닉네임을 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506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9672" y="1124744"/>
            <a:ext cx="6336704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48596"/>
              </p:ext>
            </p:extLst>
          </p:nvPr>
        </p:nvGraphicFramePr>
        <p:xfrm>
          <a:off x="971600" y="4694128"/>
          <a:ext cx="7704856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중복된 닉네임이 존재하면 위와 같은 팝업이 나타난다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확인을 누르면 팝업은 사라진다</a:t>
                      </a:r>
                      <a:r>
                        <a:rPr lang="en-US" altLang="ko-KR" sz="160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93243" y="1750023"/>
            <a:ext cx="5541763" cy="16069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19841" y="2780928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79848" y="2276872"/>
            <a:ext cx="5000464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906291" y="1840865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게임에서 사용할 닉네임을 입력하세요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94893" y="2042803"/>
            <a:ext cx="3170373" cy="1062782"/>
            <a:chOff x="3203848" y="1934171"/>
            <a:chExt cx="3170373" cy="1062782"/>
          </a:xfrm>
        </p:grpSpPr>
        <p:sp>
          <p:nvSpPr>
            <p:cNvPr id="3" name="직사각형 2"/>
            <p:cNvSpPr/>
            <p:nvPr/>
          </p:nvSpPr>
          <p:spPr>
            <a:xfrm>
              <a:off x="3203848" y="1934171"/>
              <a:ext cx="3170373" cy="106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18711" y="2060848"/>
              <a:ext cx="2938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이미 사용중인 이름입니다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32008" y="2492896"/>
              <a:ext cx="1296144" cy="43204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414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메인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85136"/>
            <a:ext cx="710912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35295" y="1772816"/>
            <a:ext cx="538634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공격방어 아이콘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08507"/>
              </p:ext>
            </p:extLst>
          </p:nvPr>
        </p:nvGraphicFramePr>
        <p:xfrm>
          <a:off x="971600" y="4694128"/>
          <a:ext cx="7704856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퀘스트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리스트 상단에 공격과 방어 정보를 알려주는 아이콘</a:t>
                      </a:r>
                      <a:r>
                        <a:rPr lang="ko-KR" altLang="en-US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을 둔다</a:t>
                      </a:r>
                      <a:r>
                        <a:rPr lang="en-US" altLang="ko-KR" sz="1600" baseline="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이 아이콘을 통해 공격과 방어의 정보를 확인 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63888" y="116632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공격 방어 정보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위</a:t>
            </a:r>
            <a:r>
              <a:rPr lang="ko-KR" altLang="en-US" dirty="0"/>
              <a:t>치</a:t>
            </a:r>
          </a:p>
        </p:txBody>
      </p:sp>
    </p:spTree>
    <p:extLst>
      <p:ext uri="{BB962C8B-B14F-4D97-AF65-F5344CB8AC3E}">
        <p14:creationId xmlns:p14="http://schemas.microsoft.com/office/powerpoint/2010/main" val="480968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94688"/>
              </p:ext>
            </p:extLst>
          </p:nvPr>
        </p:nvGraphicFramePr>
        <p:xfrm>
          <a:off x="971600" y="4694128"/>
          <a:ext cx="7704856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공격방어 버튼을 누르면 위와 같은 팝업이 뜨며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공격 정보를 먼저 보여준다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공격정보에서는 자신이 공격한 유저의 레벨과 유저이름 랭크 점수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b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</a:b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 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약탈한 자원을 확인할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리플레이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버튼을 통해 공격 시의 전투 상황을 확인 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1115616" y="585136"/>
            <a:ext cx="7109126" cy="4068000"/>
            <a:chOff x="1115616" y="585136"/>
            <a:chExt cx="7109126" cy="4068000"/>
          </a:xfrm>
        </p:grpSpPr>
        <p:pic>
          <p:nvPicPr>
            <p:cNvPr id="1026" name="Picture 2" descr="C:\Users\admin\Desktop\메인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585136"/>
              <a:ext cx="7109126" cy="40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635295" y="1772816"/>
              <a:ext cx="538634" cy="4320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공격방어 아이콘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547664" y="836712"/>
              <a:ext cx="5822815" cy="3456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91680" y="1196752"/>
              <a:ext cx="5616624" cy="2952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91680" y="908720"/>
              <a:ext cx="100811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공격정</a:t>
              </a:r>
              <a:r>
                <a:rPr lang="ko-KR" altLang="en-US" sz="1400" dirty="0">
                  <a:solidFill>
                    <a:schemeClr val="tx1"/>
                  </a:solidFill>
                </a:rPr>
                <a:t>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699792" y="908720"/>
              <a:ext cx="100811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방어정보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63688" y="1268760"/>
              <a:ext cx="5472608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691680" y="1268760"/>
              <a:ext cx="0" cy="273630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1800950" y="1411840"/>
            <a:ext cx="5371461" cy="488095"/>
            <a:chOff x="1800950" y="1411840"/>
            <a:chExt cx="5371461" cy="488095"/>
          </a:xfrm>
        </p:grpSpPr>
        <p:grpSp>
          <p:nvGrpSpPr>
            <p:cNvPr id="35" name="그룹 34"/>
            <p:cNvGrpSpPr/>
            <p:nvPr/>
          </p:nvGrpSpPr>
          <p:grpSpPr>
            <a:xfrm>
              <a:off x="1800950" y="1411841"/>
              <a:ext cx="466794" cy="432983"/>
              <a:chOff x="1763688" y="1303829"/>
              <a:chExt cx="466794" cy="432983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782391" y="1304764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63688" y="1303829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/>
                  <a:t>유저</a:t>
                </a:r>
                <a:endParaRPr lang="en-US" altLang="ko-KR" sz="1050" dirty="0" smtClean="0"/>
              </a:p>
              <a:p>
                <a:r>
                  <a:rPr lang="ko-KR" altLang="en-US" sz="1050" dirty="0" smtClean="0"/>
                  <a:t>레벨</a:t>
                </a:r>
                <a:endParaRPr lang="ko-KR" altLang="en-US" sz="1050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267744" y="147549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유저 이름</a:t>
              </a:r>
              <a:endParaRPr lang="ko-KR" altLang="en-US" dirty="0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4644008" y="1412776"/>
              <a:ext cx="1076311" cy="487159"/>
              <a:chOff x="6040735" y="1412776"/>
              <a:chExt cx="1076311" cy="48715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084168" y="1412776"/>
                <a:ext cx="432048" cy="4320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자원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660232" y="1412776"/>
                <a:ext cx="432048" cy="4320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자원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040735" y="1638325"/>
                <a:ext cx="4812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x200</a:t>
                </a:r>
                <a:endParaRPr lang="ko-KR" alt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635824" y="1638325"/>
                <a:ext cx="4812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x200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376439" y="1411840"/>
              <a:ext cx="607859" cy="432984"/>
              <a:chOff x="3376439" y="1411840"/>
              <a:chExt cx="607859" cy="43298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457493" y="1412776"/>
                <a:ext cx="432048" cy="4320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376439" y="1411840"/>
                <a:ext cx="60785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 smtClean="0"/>
                  <a:t>랭크</a:t>
                </a:r>
                <a:endParaRPr lang="en-US" altLang="ko-KR" sz="1050" dirty="0" smtClean="0"/>
              </a:p>
              <a:p>
                <a:pPr algn="ctr"/>
                <a:r>
                  <a:rPr lang="ko-KR" altLang="en-US" sz="1050" dirty="0" smtClean="0"/>
                  <a:t>아이</a:t>
                </a:r>
                <a:r>
                  <a:rPr lang="ko-KR" altLang="en-US" sz="1050" dirty="0"/>
                  <a:t>콘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984298" y="14536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점수</a:t>
              </a:r>
              <a:endParaRPr lang="ko-KR" altLang="en-US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236307" y="1484784"/>
              <a:ext cx="936104" cy="28803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리플레이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563888" y="11663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공격 방어 정보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공격정보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622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5353"/>
              </p:ext>
            </p:extLst>
          </p:nvPr>
        </p:nvGraphicFramePr>
        <p:xfrm>
          <a:off x="971600" y="4694128"/>
          <a:ext cx="7704856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방어 정보는 팝업의 탭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또는 버튼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을 눌러 화면이 전환되어 확인할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방어 정보에서는 자신을 약탈한 유저의 이름과 점수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약탈당한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자원량을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</a:b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 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확인 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리플레이를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통해서 당신의 상황을 다시 볼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복수를 통해서 해당 유저를 직접 공격 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1115616" y="585136"/>
            <a:ext cx="7109126" cy="4068000"/>
            <a:chOff x="1115616" y="585136"/>
            <a:chExt cx="7109126" cy="4068000"/>
          </a:xfrm>
        </p:grpSpPr>
        <p:pic>
          <p:nvPicPr>
            <p:cNvPr id="1026" name="Picture 2" descr="C:\Users\admin\Desktop\메인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585136"/>
              <a:ext cx="7109126" cy="40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635295" y="1772816"/>
              <a:ext cx="538634" cy="4320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공격방어 아이콘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547664" y="836712"/>
              <a:ext cx="5822815" cy="3456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91680" y="1196752"/>
              <a:ext cx="5616624" cy="2952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91680" y="908720"/>
              <a:ext cx="100811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공격정</a:t>
              </a:r>
              <a:r>
                <a:rPr lang="ko-KR" altLang="en-US" sz="1400" dirty="0">
                  <a:solidFill>
                    <a:schemeClr val="tx1"/>
                  </a:solidFill>
                </a:rPr>
                <a:t>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699792" y="908720"/>
              <a:ext cx="100811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방어정보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63688" y="1268760"/>
              <a:ext cx="5472608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691680" y="1268760"/>
              <a:ext cx="0" cy="273630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1800950" y="1340768"/>
            <a:ext cx="5371461" cy="607422"/>
            <a:chOff x="1800950" y="1340768"/>
            <a:chExt cx="5371461" cy="607422"/>
          </a:xfrm>
        </p:grpSpPr>
        <p:grpSp>
          <p:nvGrpSpPr>
            <p:cNvPr id="35" name="그룹 34"/>
            <p:cNvGrpSpPr/>
            <p:nvPr/>
          </p:nvGrpSpPr>
          <p:grpSpPr>
            <a:xfrm>
              <a:off x="1800950" y="1411841"/>
              <a:ext cx="466794" cy="432983"/>
              <a:chOff x="1763688" y="1303829"/>
              <a:chExt cx="466794" cy="432983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782391" y="1304764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63688" y="1303829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/>
                  <a:t>유저</a:t>
                </a:r>
                <a:endParaRPr lang="en-US" altLang="ko-KR" sz="1050" dirty="0" smtClean="0"/>
              </a:p>
              <a:p>
                <a:r>
                  <a:rPr lang="ko-KR" altLang="en-US" sz="1050" dirty="0" smtClean="0"/>
                  <a:t>레벨</a:t>
                </a:r>
                <a:endParaRPr lang="ko-KR" altLang="en-US" sz="1050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267744" y="147549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유저 이름</a:t>
              </a:r>
              <a:endParaRPr lang="ko-KR" altLang="en-US" dirty="0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4644008" y="1412776"/>
              <a:ext cx="1076311" cy="487159"/>
              <a:chOff x="6040735" y="1412776"/>
              <a:chExt cx="1076311" cy="48715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084168" y="1412776"/>
                <a:ext cx="432048" cy="4320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자원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660232" y="1412776"/>
                <a:ext cx="432048" cy="4320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자원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040735" y="1638325"/>
                <a:ext cx="4812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x200</a:t>
                </a:r>
                <a:endParaRPr lang="ko-KR" alt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635824" y="1638325"/>
                <a:ext cx="4812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x200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376439" y="1411840"/>
              <a:ext cx="607859" cy="432984"/>
              <a:chOff x="3376439" y="1411840"/>
              <a:chExt cx="607859" cy="43298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457493" y="1412776"/>
                <a:ext cx="432048" cy="4320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376439" y="1411840"/>
                <a:ext cx="60785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 smtClean="0"/>
                  <a:t>랭크</a:t>
                </a:r>
                <a:endParaRPr lang="en-US" altLang="ko-KR" sz="1050" dirty="0" smtClean="0"/>
              </a:p>
              <a:p>
                <a:pPr algn="ctr"/>
                <a:r>
                  <a:rPr lang="ko-KR" altLang="en-US" sz="1050" dirty="0" smtClean="0"/>
                  <a:t>아이</a:t>
                </a:r>
                <a:r>
                  <a:rPr lang="ko-KR" altLang="en-US" sz="1050" dirty="0"/>
                  <a:t>콘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984298" y="14536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점수</a:t>
              </a:r>
              <a:endParaRPr lang="ko-KR" altLang="en-US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236307" y="1340768"/>
              <a:ext cx="936104" cy="28803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리플레이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236307" y="1660158"/>
              <a:ext cx="936104" cy="28803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복수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563888" y="11663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공격 방어 정보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방어정보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83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105" name="그룹 104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0" name="직선 화살표 연결선 109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1" name="타원 110"/>
              <p:cNvSpPr/>
              <p:nvPr/>
            </p:nvSpPr>
            <p:spPr>
              <a:xfrm>
                <a:off x="6948264" y="692696"/>
                <a:ext cx="504056" cy="5040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chemeClr val="tx1"/>
                    </a:solidFill>
                  </a:rPr>
                  <a:t>백버튼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5960524" y="817084"/>
                <a:ext cx="936104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장비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4860032" y="1177124"/>
                <a:ext cx="2232248" cy="16038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6" name="그룹 115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97" name="직사각형 196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93" name="직사각형 192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8" name="그룹 117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0" name="그룹 119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1" name="그룹 120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2" name="그룹 121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51" name="직사각형 150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3" name="그룹 122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143" name="직사각형 142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직사각형 124"/>
              <p:cNvSpPr/>
              <p:nvPr/>
            </p:nvSpPr>
            <p:spPr>
              <a:xfrm>
                <a:off x="4860032" y="817084"/>
                <a:ext cx="1018298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스킬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4932040" y="1268760"/>
                <a:ext cx="606730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액티브스킬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4932039" y="2060848"/>
                <a:ext cx="606731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군단장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5538770" y="1283885"/>
                <a:ext cx="927416" cy="4919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5538770" y="2060848"/>
                <a:ext cx="927416" cy="5070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5533758" y="1196752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5533758" y="1979026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6466186" y="1283884"/>
                <a:ext cx="626094" cy="4889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6466186" y="2060848"/>
                <a:ext cx="626094" cy="5070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그룹 134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06" name="직사각형 105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241" name="직사각형 240"/>
          <p:cNvSpPr/>
          <p:nvPr/>
        </p:nvSpPr>
        <p:spPr>
          <a:xfrm>
            <a:off x="1178099" y="1025010"/>
            <a:ext cx="144016" cy="135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60446" y="26064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영웅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스킬 팝업</a:t>
            </a:r>
            <a:r>
              <a:rPr lang="en-US" altLang="ko-KR" dirty="0" smtClean="0"/>
              <a:t>)</a:t>
            </a:r>
          </a:p>
        </p:txBody>
      </p:sp>
      <p:graphicFrame>
        <p:nvGraphicFramePr>
          <p:cNvPr id="262" name="표 2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3562"/>
              </p:ext>
            </p:extLst>
          </p:nvPr>
        </p:nvGraphicFramePr>
        <p:xfrm>
          <a:off x="285038" y="4509120"/>
          <a:ext cx="7464344" cy="164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스킬 </a:t>
                      </a:r>
                      <a:r>
                        <a:rPr lang="ko-KR" altLang="en-US" sz="1000" dirty="0" err="1" smtClean="0"/>
                        <a:t>레벨업</a:t>
                      </a:r>
                      <a:r>
                        <a:rPr lang="ko-KR" altLang="en-US" sz="1000" dirty="0" smtClean="0"/>
                        <a:t> 버튼을 누르면 위와 같은 팝업이 나타난다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2664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스킬 레벨을 올리기 위해 필요한 스크롤의 종류가 나타나며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몇 개의 스크롤이 필요한지를 </a:t>
                      </a:r>
                      <a:r>
                        <a:rPr lang="ko-KR" altLang="en-US" sz="1000" dirty="0" err="1" smtClean="0"/>
                        <a:t>정보창에</a:t>
                      </a:r>
                      <a:r>
                        <a:rPr lang="ko-KR" altLang="en-US" sz="1000" dirty="0" smtClean="0"/>
                        <a:t> 보여준다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237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보유량이 부족할 경우 보유량을 붉은색으로 보여준다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13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4. </a:t>
                      </a:r>
                      <a:r>
                        <a:rPr lang="ko-KR" altLang="en-US" sz="1000" dirty="0" smtClean="0"/>
                        <a:t>스킬 </a:t>
                      </a:r>
                      <a:r>
                        <a:rPr lang="ko-KR" altLang="en-US" sz="1000" dirty="0" err="1" smtClean="0"/>
                        <a:t>레벨업을</a:t>
                      </a:r>
                      <a:r>
                        <a:rPr lang="ko-KR" altLang="en-US" sz="1000" dirty="0" smtClean="0"/>
                        <a:t> 할 경우 변화되는 </a:t>
                      </a:r>
                      <a:r>
                        <a:rPr lang="ko-KR" altLang="en-US" sz="1000" dirty="0" err="1" smtClean="0"/>
                        <a:t>스킬의</a:t>
                      </a:r>
                      <a:r>
                        <a:rPr lang="ko-KR" altLang="en-US" sz="1000" dirty="0" smtClean="0"/>
                        <a:t> 수치를 붉은색 글씨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또는 눈에</a:t>
                      </a:r>
                      <a:r>
                        <a:rPr lang="ko-KR" altLang="en-US" sz="1000" baseline="0" dirty="0" smtClean="0"/>
                        <a:t> 띄는 색</a:t>
                      </a:r>
                      <a:r>
                        <a:rPr lang="en-US" altLang="ko-KR" sz="1000" baseline="0" dirty="0" smtClean="0"/>
                        <a:t>)</a:t>
                      </a:r>
                      <a:r>
                        <a:rPr lang="ko-KR" altLang="en-US" sz="1000" baseline="0" dirty="0" smtClean="0"/>
                        <a:t>으로 표현한다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/>
                </a:tc>
              </a:tr>
              <a:tr h="1819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5. </a:t>
                      </a:r>
                      <a:r>
                        <a:rPr lang="ko-KR" altLang="en-US" sz="1000" dirty="0" smtClean="0"/>
                        <a:t>사용을 누르면 결과 화면</a:t>
                      </a:r>
                      <a:r>
                        <a:rPr lang="ko-KR" altLang="en-US" sz="1000" baseline="0" dirty="0" smtClean="0"/>
                        <a:t> 팝업으로 바뀌고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취소를 누르면 팝업이 종료된다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178106" y="880415"/>
            <a:ext cx="5400600" cy="2772308"/>
            <a:chOff x="1178106" y="880415"/>
            <a:chExt cx="5400600" cy="2772308"/>
          </a:xfrm>
        </p:grpSpPr>
        <p:sp>
          <p:nvSpPr>
            <p:cNvPr id="93" name="직사각형 92"/>
            <p:cNvSpPr/>
            <p:nvPr/>
          </p:nvSpPr>
          <p:spPr>
            <a:xfrm>
              <a:off x="1178106" y="880415"/>
              <a:ext cx="5400600" cy="27723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733700" y="3212976"/>
              <a:ext cx="936104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사용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411760" y="952188"/>
              <a:ext cx="2808312" cy="4833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스킬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레벨업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2910412" y="1609966"/>
              <a:ext cx="1949620" cy="738120"/>
              <a:chOff x="1265046" y="1450586"/>
              <a:chExt cx="1949620" cy="738120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265046" y="1528912"/>
                <a:ext cx="581468" cy="58146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</a:rPr>
                  <a:t>아이템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이미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지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2350570" y="1450586"/>
                <a:ext cx="864096" cy="7381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rgbClr val="FF0000"/>
                    </a:solidFill>
                  </a:rPr>
                  <a:t>보유량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800" dirty="0" smtClean="0">
                    <a:solidFill>
                      <a:schemeClr val="tx1"/>
                    </a:solidFill>
                  </a:rPr>
                  <a:t>필요량</a:t>
                </a:r>
                <a:endParaRPr lang="en-US" altLang="ko-KR" sz="12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3961586" y="3212976"/>
              <a:ext cx="936104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2627784" y="2561848"/>
            <a:ext cx="606730" cy="5040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스킬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아이콘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234514" y="2576973"/>
            <a:ext cx="1918888" cy="4919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스킬 설명</a:t>
            </a:r>
            <a:r>
              <a:rPr lang="en-US" altLang="ko-KR" sz="1100" dirty="0">
                <a:solidFill>
                  <a:schemeClr val="tx1"/>
                </a:solidFill>
              </a:rPr>
              <a:t/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스킬의</a:t>
            </a:r>
            <a:r>
              <a:rPr lang="ko-KR" altLang="en-US" sz="900" dirty="0" smtClean="0">
                <a:solidFill>
                  <a:schemeClr val="tx1"/>
                </a:solidFill>
              </a:rPr>
              <a:t> 수치가 변화된 곳을 붉은 글씨로 표현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229502" y="2420888"/>
            <a:ext cx="689143" cy="154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스킬 이름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메인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85136"/>
            <a:ext cx="710912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35295" y="1772816"/>
            <a:ext cx="538634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공격방어 아이콘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64757"/>
              </p:ext>
            </p:extLst>
          </p:nvPr>
        </p:nvGraphicFramePr>
        <p:xfrm>
          <a:off x="971600" y="4694128"/>
          <a:ext cx="770485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적을 선택하면 나오는 정찰 아이콘을 선택하면 위와 같은 화면이 나온다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부대 수와 군단장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부대 구성을 확인할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유닛은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좌측 정렬을 사용하여 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개 이상이 되면 다음 줄에 배치된다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39952" y="11663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정찰 화면</a:t>
            </a:r>
            <a:endParaRPr lang="ko-KR" altLang="en-US" dirty="0"/>
          </a:p>
        </p:txBody>
      </p:sp>
      <p:pic>
        <p:nvPicPr>
          <p:cNvPr id="3" name="Picture 2" descr="C:\Users\admin\Desktop\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80728"/>
            <a:ext cx="4771896" cy="30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75304" y="10527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정찰 보고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777" y="1772816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군단장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리오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5776" y="1556792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부대수 </a:t>
            </a:r>
            <a:r>
              <a:rPr lang="en-US" altLang="ko-KR" sz="1200" dirty="0" smtClean="0">
                <a:solidFill>
                  <a:schemeClr val="bg1"/>
                </a:solidFill>
              </a:rPr>
              <a:t>: 15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627784" y="2311440"/>
            <a:ext cx="849150" cy="1045552"/>
            <a:chOff x="2627784" y="2132856"/>
            <a:chExt cx="849150" cy="1045552"/>
          </a:xfrm>
        </p:grpSpPr>
        <p:sp>
          <p:nvSpPr>
            <p:cNvPr id="9" name="직사각형 8"/>
            <p:cNvSpPr/>
            <p:nvPr/>
          </p:nvSpPr>
          <p:spPr>
            <a:xfrm>
              <a:off x="2627784" y="2132856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627784" y="2727640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59832" y="2225422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59832" y="2814524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476934" y="2311440"/>
            <a:ext cx="849150" cy="1045552"/>
            <a:chOff x="2627784" y="2132856"/>
            <a:chExt cx="849150" cy="1045552"/>
          </a:xfrm>
        </p:grpSpPr>
        <p:sp>
          <p:nvSpPr>
            <p:cNvPr id="30" name="직사각형 29"/>
            <p:cNvSpPr/>
            <p:nvPr/>
          </p:nvSpPr>
          <p:spPr>
            <a:xfrm>
              <a:off x="2627784" y="2132856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27784" y="2727640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59832" y="2225422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59832" y="2814524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26084" y="2311440"/>
            <a:ext cx="849150" cy="1045552"/>
            <a:chOff x="2627784" y="2132856"/>
            <a:chExt cx="849150" cy="1045552"/>
          </a:xfrm>
        </p:grpSpPr>
        <p:sp>
          <p:nvSpPr>
            <p:cNvPr id="35" name="직사각형 34"/>
            <p:cNvSpPr/>
            <p:nvPr/>
          </p:nvSpPr>
          <p:spPr>
            <a:xfrm>
              <a:off x="2627784" y="2132856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27784" y="2727640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59832" y="2225422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59832" y="2814524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163010" y="2311440"/>
            <a:ext cx="849150" cy="1045552"/>
            <a:chOff x="2627784" y="2132856"/>
            <a:chExt cx="849150" cy="1045552"/>
          </a:xfrm>
        </p:grpSpPr>
        <p:sp>
          <p:nvSpPr>
            <p:cNvPr id="40" name="직사각형 39"/>
            <p:cNvSpPr/>
            <p:nvPr/>
          </p:nvSpPr>
          <p:spPr>
            <a:xfrm>
              <a:off x="2627784" y="2132856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627784" y="2727640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9832" y="2225422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59832" y="2814524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555777" y="198884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부대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구성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6027106" y="2311440"/>
            <a:ext cx="849150" cy="1045552"/>
            <a:chOff x="2627784" y="2132856"/>
            <a:chExt cx="849150" cy="1045552"/>
          </a:xfrm>
        </p:grpSpPr>
        <p:sp>
          <p:nvSpPr>
            <p:cNvPr id="51" name="직사각형 50"/>
            <p:cNvSpPr/>
            <p:nvPr/>
          </p:nvSpPr>
          <p:spPr>
            <a:xfrm>
              <a:off x="2627784" y="2132856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27784" y="2727640"/>
              <a:ext cx="504057" cy="45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유닛</a:t>
              </a:r>
              <a:endParaRPr lang="en-US" altLang="ko-KR" sz="800" dirty="0"/>
            </a:p>
            <a:p>
              <a:pPr algn="ctr"/>
              <a:r>
                <a:rPr lang="ko-KR" altLang="en-US" sz="800" dirty="0" smtClean="0"/>
                <a:t>아이콘</a:t>
              </a:r>
              <a:endParaRPr lang="ko-KR" altLang="en-US" sz="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59832" y="2225422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59832" y="2814524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X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637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97552"/>
              </p:ext>
            </p:extLst>
          </p:nvPr>
        </p:nvGraphicFramePr>
        <p:xfrm>
          <a:off x="971600" y="4694128"/>
          <a:ext cx="770485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적을 선택하면 나오는 정찰 아이콘을 선택하면 위와 같은 화면이 나온다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부대 수와 군단장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부대 구성을 확인할 수 있다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유닛은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좌측 정렬을 사용하여 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개 이상이 되면 다음 줄에 배치된다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35896" y="11663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정찰 화면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48680"/>
            <a:ext cx="6466111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40809"/>
              </p:ext>
            </p:extLst>
          </p:nvPr>
        </p:nvGraphicFramePr>
        <p:xfrm>
          <a:off x="971600" y="4694128"/>
          <a:ext cx="770485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해고 버튼을 눌렀을 경우 위와 같은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나타난다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“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클랜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부분에는 영웅이 속한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클랜을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표시한다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취소를 누를 경우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종료된다</a:t>
                      </a:r>
                      <a:r>
                        <a:rPr lang="en-US" altLang="ko-KR" sz="160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35896" y="11663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정찰 화면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66612"/>
            <a:ext cx="6466111" cy="36321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39752" y="1340768"/>
            <a:ext cx="4896544" cy="2520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55776" y="1988840"/>
            <a:ext cx="4536504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해당 영웅을 해고 하고 </a:t>
            </a:r>
            <a:r>
              <a:rPr lang="en-US" altLang="ko-KR" sz="1200" dirty="0" smtClean="0">
                <a:solidFill>
                  <a:schemeClr val="tx1"/>
                </a:solidFill>
              </a:rPr>
              <a:t>“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클랜</a:t>
            </a:r>
            <a:r>
              <a:rPr lang="en-US" altLang="ko-KR" sz="1200" dirty="0" smtClean="0">
                <a:solidFill>
                  <a:schemeClr val="tx1"/>
                </a:solidFill>
              </a:rPr>
              <a:t>”</a:t>
            </a:r>
            <a:r>
              <a:rPr lang="ko-KR" altLang="en-US" sz="1200" dirty="0" smtClean="0">
                <a:solidFill>
                  <a:schemeClr val="tx1"/>
                </a:solidFill>
              </a:rPr>
              <a:t>의 경험치 책을 얻으시겠습니까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한번 해고한 영웅은 돌려받을 수 없습니다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63759" y="3140968"/>
            <a:ext cx="1270476" cy="3832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해고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008111" y="3140968"/>
            <a:ext cx="1270476" cy="3832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77727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290927"/>
              </p:ext>
            </p:extLst>
          </p:nvPr>
        </p:nvGraphicFramePr>
        <p:xfrm>
          <a:off x="971600" y="4694128"/>
          <a:ext cx="770485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유의 사항</a:t>
                      </a:r>
                      <a:endParaRPr lang="ko-KR" altLang="en-US" sz="1600" dirty="0"/>
                    </a:p>
                  </a:txBody>
                  <a:tcPr/>
                </a:tc>
              </a:tr>
              <a:tr h="187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해고 버튼을 눌렀을 경우 위와 같은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나타난다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2. “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클랜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”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부분에는 영웅이 속한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클랜을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표시한다</a:t>
                      </a: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</a:p>
                  </a:txBody>
                  <a:tcPr/>
                </a:tc>
              </a:tr>
              <a:tr h="139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3. 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취소를 누를 경우 </a:t>
                      </a:r>
                      <a:r>
                        <a:rPr lang="ko-KR" altLang="en-US" sz="1600" dirty="0" err="1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팝업창이</a:t>
                      </a:r>
                      <a:r>
                        <a:rPr lang="ko-KR" altLang="en-US" sz="1600" dirty="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종료된다</a:t>
                      </a:r>
                      <a:r>
                        <a:rPr lang="en-US" altLang="ko-KR" sz="1600" smtClean="0"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.</a:t>
                      </a:r>
                      <a:endParaRPr lang="en-US" altLang="ko-KR" sz="1600" dirty="0" smtClean="0"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35896" y="11663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정찰 화면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66612"/>
            <a:ext cx="6466111" cy="36321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39752" y="1340768"/>
            <a:ext cx="4896544" cy="2520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562654" y="1484784"/>
            <a:ext cx="793322" cy="788895"/>
            <a:chOff x="1651248" y="1521200"/>
            <a:chExt cx="793322" cy="788895"/>
          </a:xfrm>
        </p:grpSpPr>
        <p:sp>
          <p:nvSpPr>
            <p:cNvPr id="9" name="직사각형 8"/>
            <p:cNvSpPr/>
            <p:nvPr/>
          </p:nvSpPr>
          <p:spPr>
            <a:xfrm>
              <a:off x="1655675" y="1521200"/>
              <a:ext cx="788895" cy="7888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영웅 얼굴 </a:t>
              </a: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이미지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51248" y="1528076"/>
              <a:ext cx="788896" cy="177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별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51248" y="2117732"/>
              <a:ext cx="788896" cy="177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레</a:t>
              </a:r>
              <a:r>
                <a:rPr lang="ko-KR" altLang="en-US" sz="1100" dirty="0">
                  <a:solidFill>
                    <a:schemeClr val="tx1"/>
                  </a:solidFill>
                </a:rPr>
                <a:t>벨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555776" y="2420888"/>
            <a:ext cx="4536504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해당 영웅을 해고 하고 </a:t>
            </a:r>
            <a:r>
              <a:rPr lang="en-US" altLang="ko-KR" sz="1200" dirty="0" smtClean="0">
                <a:solidFill>
                  <a:schemeClr val="tx1"/>
                </a:solidFill>
              </a:rPr>
              <a:t>“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클랜</a:t>
            </a:r>
            <a:r>
              <a:rPr lang="en-US" altLang="ko-KR" sz="1200" dirty="0" smtClean="0">
                <a:solidFill>
                  <a:schemeClr val="tx1"/>
                </a:solidFill>
              </a:rPr>
              <a:t>”</a:t>
            </a:r>
            <a:r>
              <a:rPr lang="ko-KR" altLang="en-US" sz="1200" dirty="0" smtClean="0">
                <a:solidFill>
                  <a:schemeClr val="tx1"/>
                </a:solidFill>
              </a:rPr>
              <a:t>의 경험치 책을 얻으시겠습니까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한번 해고한 영웅은 돌려받을 수 없습니다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708711" y="1735215"/>
            <a:ext cx="288032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44356" y="1505252"/>
            <a:ext cx="767804" cy="7678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획득가능한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경험치책</a:t>
            </a:r>
            <a:r>
              <a:rPr lang="ko-KR" altLang="en-US" sz="900" dirty="0" smtClean="0">
                <a:solidFill>
                  <a:schemeClr val="tx1"/>
                </a:solidFill>
              </a:rPr>
              <a:t> 이미지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63759" y="3344416"/>
            <a:ext cx="1270476" cy="3832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해고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008111" y="3344416"/>
            <a:ext cx="1270476" cy="3832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15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85" name="그룹 84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" name="직선 화살표 연결선 104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8" name="타원 107"/>
              <p:cNvSpPr/>
              <p:nvPr/>
            </p:nvSpPr>
            <p:spPr>
              <a:xfrm>
                <a:off x="6948264" y="692696"/>
                <a:ext cx="504056" cy="5040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chemeClr val="tx1"/>
                    </a:solidFill>
                  </a:rPr>
                  <a:t>백버튼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5960524" y="817084"/>
                <a:ext cx="936104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장비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4860032" y="1177124"/>
                <a:ext cx="2232248" cy="16038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3" name="그룹 112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64" name="직사각형 16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8" name="그룹 117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52" name="직사각형 15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0" name="그룹 119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44" name="직사각형 14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1" name="그룹 120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140" name="직사각형 13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2" name="직사각형 121"/>
              <p:cNvSpPr/>
              <p:nvPr/>
            </p:nvSpPr>
            <p:spPr>
              <a:xfrm>
                <a:off x="4860032" y="817084"/>
                <a:ext cx="1018298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스킬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4932040" y="1268760"/>
                <a:ext cx="606730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액티브스킬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4932039" y="2060848"/>
                <a:ext cx="606731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군단장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5538770" y="1283885"/>
                <a:ext cx="927416" cy="4919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5538770" y="2060848"/>
                <a:ext cx="927416" cy="5070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5533758" y="1196752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5533758" y="1979026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466186" y="1283884"/>
                <a:ext cx="626094" cy="4889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6466186" y="2060848"/>
                <a:ext cx="626094" cy="5070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01" name="직사각형 100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3061811" y="260648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선택 팝</a:t>
            </a:r>
            <a:r>
              <a:rPr lang="ko-KR" altLang="en-US" dirty="0"/>
              <a:t>업</a:t>
            </a:r>
            <a:endParaRPr lang="en-US" altLang="ko-KR" dirty="0" smtClean="0"/>
          </a:p>
        </p:txBody>
      </p:sp>
      <p:sp>
        <p:nvSpPr>
          <p:cNvPr id="91" name="직사각형 90"/>
          <p:cNvSpPr/>
          <p:nvPr/>
        </p:nvSpPr>
        <p:spPr>
          <a:xfrm>
            <a:off x="1871613" y="1340768"/>
            <a:ext cx="3924524" cy="209200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2699791" y="951992"/>
            <a:ext cx="2232248" cy="511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유닛을</a:t>
            </a:r>
            <a:r>
              <a:rPr lang="ko-KR" altLang="en-US" dirty="0" smtClean="0">
                <a:solidFill>
                  <a:schemeClr val="tx1"/>
                </a:solidFill>
              </a:rPr>
              <a:t> 선택하세요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597182" y="2981500"/>
            <a:ext cx="1018298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056642" y="2961164"/>
            <a:ext cx="1018298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</a:t>
            </a:r>
            <a:r>
              <a:rPr lang="ko-KR" altLang="en-US" dirty="0">
                <a:solidFill>
                  <a:schemeClr val="tx1"/>
                </a:solidFill>
              </a:rPr>
              <a:t>소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2762126" y="1731975"/>
            <a:ext cx="1953890" cy="904937"/>
            <a:chOff x="1362807" y="1410045"/>
            <a:chExt cx="1953890" cy="904937"/>
          </a:xfrm>
        </p:grpSpPr>
        <p:sp>
          <p:nvSpPr>
            <p:cNvPr id="96" name="직사각형 95"/>
            <p:cNvSpPr/>
            <p:nvPr/>
          </p:nvSpPr>
          <p:spPr>
            <a:xfrm>
              <a:off x="1362807" y="1410045"/>
              <a:ext cx="904937" cy="9049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유닛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dirty="0">
                  <a:solidFill>
                    <a:schemeClr val="tx1"/>
                  </a:solidFill>
                </a:rPr>
                <a:t>콘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411760" y="1410045"/>
              <a:ext cx="904937" cy="9049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유닛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아이콘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92945"/>
              </p:ext>
            </p:extLst>
          </p:nvPr>
        </p:nvGraphicFramePr>
        <p:xfrm>
          <a:off x="251520" y="4509120"/>
          <a:ext cx="7464344" cy="1358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13321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err="1" smtClean="0"/>
                        <a:t>유닛</a:t>
                      </a:r>
                      <a:r>
                        <a:rPr lang="ko-KR" altLang="en-US" sz="1000" dirty="0" smtClean="0"/>
                        <a:t> 선택 버튼을 누르면 위와 같은 팝업이 나타난다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1944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유닛</a:t>
                      </a:r>
                      <a:r>
                        <a:rPr lang="ko-KR" altLang="en-US" sz="1000" baseline="0" dirty="0" smtClean="0"/>
                        <a:t> 아이콘에는 현재 사용 가능한 아이콘만 나타난다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/>
                </a:tc>
              </a:tr>
              <a:tr h="255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원하는 </a:t>
                      </a:r>
                      <a:r>
                        <a:rPr lang="ko-KR" altLang="en-US" sz="1000" dirty="0" err="1" smtClean="0"/>
                        <a:t>유닛</a:t>
                      </a:r>
                      <a:r>
                        <a:rPr lang="ko-KR" altLang="en-US" sz="1000" dirty="0" smtClean="0"/>
                        <a:t> 아이콘을 선택하고 선택 버튼을 누르면 선택된 </a:t>
                      </a:r>
                      <a:r>
                        <a:rPr lang="ko-KR" altLang="en-US" sz="1000" dirty="0" err="1" smtClean="0"/>
                        <a:t>유닛이</a:t>
                      </a:r>
                      <a:r>
                        <a:rPr lang="ko-KR" altLang="en-US" sz="1000" dirty="0" smtClean="0"/>
                        <a:t> 배치되고 팝업이 종료된다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244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4. </a:t>
                      </a:r>
                      <a:r>
                        <a:rPr lang="ko-KR" altLang="en-US" sz="1000" dirty="0" smtClean="0"/>
                        <a:t>취소 버튼을 누르면 팝업이 종료된다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1" name="직사각형 240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94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96" name="그룹 95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1" name="직선 화살표 연결선 100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8" name="타원 107"/>
              <p:cNvSpPr/>
              <p:nvPr/>
            </p:nvSpPr>
            <p:spPr>
              <a:xfrm>
                <a:off x="6948264" y="692696"/>
                <a:ext cx="504056" cy="50405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>
                    <a:solidFill>
                      <a:schemeClr val="tx1"/>
                    </a:solidFill>
                  </a:rPr>
                  <a:t>백버튼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5960524" y="817084"/>
                <a:ext cx="936104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장비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4860032" y="1177124"/>
                <a:ext cx="2232248" cy="16038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82" name="직사각형 18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70" name="직사각형 16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7" name="그룹 126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166" name="직사각형 16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그룹 128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154" name="직사각형 15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150" name="직사각형 14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2" name="직사각형 131"/>
              <p:cNvSpPr/>
              <p:nvPr/>
            </p:nvSpPr>
            <p:spPr>
              <a:xfrm>
                <a:off x="4860032" y="817084"/>
                <a:ext cx="1018298" cy="360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스킬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4932040" y="1268760"/>
                <a:ext cx="606730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액티브스킬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4932039" y="2060848"/>
                <a:ext cx="606731" cy="50405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군단장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스킬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</a:rPr>
                  <a:t>아이콘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5538770" y="1283885"/>
                <a:ext cx="927416" cy="49198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5538770" y="2060848"/>
                <a:ext cx="927416" cy="5070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스킬 설명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5533758" y="1196752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5533758" y="1979026"/>
                <a:ext cx="689143" cy="1548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스킬 이름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6466186" y="1283884"/>
                <a:ext cx="626094" cy="4889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6466186" y="2060848"/>
                <a:ext cx="626094" cy="5070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스킬 </a:t>
                </a:r>
                <a:r>
                  <a:rPr lang="ko-KR" altLang="en-US" sz="1050" dirty="0" err="1" smtClean="0">
                    <a:solidFill>
                      <a:schemeClr val="tx1"/>
                    </a:solidFill>
                  </a:rPr>
                  <a:t>레벨업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700" dirty="0" smtClean="0">
                    <a:solidFill>
                      <a:schemeClr val="tx1"/>
                    </a:solidFill>
                  </a:rPr>
                  <a:t>버튼</a:t>
                </a:r>
                <a:r>
                  <a:rPr lang="en-US" altLang="ko-KR" sz="7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2" name="그룹 141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143" name="직사각형 142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97" name="직사각형 96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3032156" y="26064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레벨업</a:t>
            </a:r>
            <a:endParaRPr lang="en-US" altLang="ko-KR" dirty="0" smtClean="0"/>
          </a:p>
        </p:txBody>
      </p:sp>
      <p:sp>
        <p:nvSpPr>
          <p:cNvPr id="91" name="직사각형 90"/>
          <p:cNvSpPr/>
          <p:nvPr/>
        </p:nvSpPr>
        <p:spPr>
          <a:xfrm>
            <a:off x="5292080" y="1294448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머리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652120" y="1277744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가슴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667990" y="2006987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무기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20103"/>
              </p:ext>
            </p:extLst>
          </p:nvPr>
        </p:nvGraphicFramePr>
        <p:xfrm>
          <a:off x="251520" y="4509120"/>
          <a:ext cx="74643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50" dirty="0" smtClean="0"/>
                        <a:t>1.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레벨업</a:t>
                      </a:r>
                      <a:r>
                        <a:rPr lang="ko-KR" altLang="en-US" sz="1050" baseline="0" dirty="0" smtClean="0"/>
                        <a:t> 버튼을 누르면 위와 같은 </a:t>
                      </a:r>
                      <a:r>
                        <a:rPr lang="ko-KR" altLang="en-US" sz="1050" baseline="0" dirty="0" err="1" smtClean="0"/>
                        <a:t>팝업창이</a:t>
                      </a:r>
                      <a:r>
                        <a:rPr lang="ko-KR" altLang="en-US" sz="1050" baseline="0" dirty="0" smtClean="0"/>
                        <a:t> 나타난다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en-US" altLang="ko-KR" sz="105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2.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유닛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레벨업에</a:t>
                      </a:r>
                      <a:r>
                        <a:rPr lang="ko-KR" altLang="en-US" sz="1050" baseline="0" dirty="0" smtClean="0"/>
                        <a:t> 필요한 아이템의 아이콘과 보유량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필요량을 보여준다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en-US" altLang="ko-KR" sz="105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3. </a:t>
                      </a:r>
                      <a:r>
                        <a:rPr lang="ko-KR" altLang="en-US" sz="1050" dirty="0" err="1" smtClean="0"/>
                        <a:t>유닛이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레벨업을</a:t>
                      </a:r>
                      <a:r>
                        <a:rPr lang="ko-KR" altLang="en-US" sz="1050" dirty="0" smtClean="0"/>
                        <a:t> 했을 경우 증가하는 </a:t>
                      </a:r>
                      <a:r>
                        <a:rPr lang="ko-KR" altLang="en-US" sz="1050" dirty="0" err="1" smtClean="0"/>
                        <a:t>유닛의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스테이터스</a:t>
                      </a:r>
                      <a:r>
                        <a:rPr lang="ko-KR" altLang="en-US" sz="1050" dirty="0" smtClean="0"/>
                        <a:t> 정보를 보여준다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4. </a:t>
                      </a:r>
                      <a:r>
                        <a:rPr lang="ko-KR" altLang="en-US" sz="1050" dirty="0" smtClean="0"/>
                        <a:t>사용 버튼을 누르면 아이템이 사용되고 </a:t>
                      </a:r>
                      <a:r>
                        <a:rPr lang="ko-KR" altLang="en-US" sz="1050" dirty="0" err="1" smtClean="0"/>
                        <a:t>팝업창이</a:t>
                      </a:r>
                      <a:r>
                        <a:rPr lang="ko-KR" altLang="en-US" sz="1050" dirty="0" smtClean="0"/>
                        <a:t> 종료된다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5.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취서</a:t>
                      </a:r>
                      <a:r>
                        <a:rPr lang="ko-KR" altLang="en-US" sz="1050" baseline="0" dirty="0" smtClean="0"/>
                        <a:t> 버튼을 누르면 </a:t>
                      </a:r>
                      <a:r>
                        <a:rPr lang="ko-KR" altLang="en-US" sz="1050" baseline="0" dirty="0" err="1" smtClean="0"/>
                        <a:t>레벨업이</a:t>
                      </a:r>
                      <a:r>
                        <a:rPr lang="ko-KR" altLang="en-US" sz="1050" baseline="0" dirty="0" smtClean="0"/>
                        <a:t> 취소되고 </a:t>
                      </a:r>
                      <a:r>
                        <a:rPr lang="ko-KR" altLang="en-US" sz="1050" baseline="0" dirty="0" err="1" smtClean="0"/>
                        <a:t>팝업창이</a:t>
                      </a:r>
                      <a:r>
                        <a:rPr lang="ko-KR" altLang="en-US" sz="1050" baseline="0" dirty="0" smtClean="0"/>
                        <a:t> 종료된다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en-US" altLang="ko-KR" sz="105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7" name="직사각형 106"/>
          <p:cNvSpPr/>
          <p:nvPr/>
        </p:nvSpPr>
        <p:spPr>
          <a:xfrm>
            <a:off x="1382554" y="941229"/>
            <a:ext cx="5400600" cy="27723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8"/>
          <p:cNvGrpSpPr/>
          <p:nvPr/>
        </p:nvGrpSpPr>
        <p:grpSpPr>
          <a:xfrm>
            <a:off x="4034270" y="1740727"/>
            <a:ext cx="2189487" cy="1228034"/>
            <a:chOff x="1512072" y="1503715"/>
            <a:chExt cx="2189487" cy="1228034"/>
          </a:xfrm>
        </p:grpSpPr>
        <p:sp>
          <p:nvSpPr>
            <p:cNvPr id="110" name="직사각형 109"/>
            <p:cNvSpPr/>
            <p:nvPr/>
          </p:nvSpPr>
          <p:spPr>
            <a:xfrm>
              <a:off x="1655675" y="1521200"/>
              <a:ext cx="788895" cy="7888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유닛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이미지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512072" y="2351936"/>
              <a:ext cx="1152128" cy="3569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유닛레벨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765455" y="1503715"/>
              <a:ext cx="936104" cy="1228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체력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근접공격력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원거리 공격력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방어력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공격속도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이동속도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유닛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수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표</a:t>
              </a:r>
              <a:r>
                <a:rPr lang="ko-KR" altLang="en-US" sz="900" dirty="0">
                  <a:solidFill>
                    <a:schemeClr val="tx1"/>
                  </a:solidFill>
                </a:rPr>
                <a:t>기</a:t>
              </a:r>
              <a:endParaRPr lang="en-US" altLang="ko-KR" sz="105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56176" y="1810446"/>
            <a:ext cx="7620" cy="719883"/>
            <a:chOff x="5751159" y="1628997"/>
            <a:chExt cx="7620" cy="719883"/>
          </a:xfrm>
        </p:grpSpPr>
        <p:cxnSp>
          <p:nvCxnSpPr>
            <p:cNvPr id="115" name="직선 화살표 연결선 114"/>
            <p:cNvCxnSpPr/>
            <p:nvPr/>
          </p:nvCxnSpPr>
          <p:spPr>
            <a:xfrm flipV="1">
              <a:off x="5751159" y="1628997"/>
              <a:ext cx="0" cy="77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5751159" y="1787117"/>
              <a:ext cx="0" cy="77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5751159" y="1943317"/>
              <a:ext cx="0" cy="77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5751159" y="2118554"/>
              <a:ext cx="0" cy="77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 flipV="1">
              <a:off x="5758779" y="2270954"/>
              <a:ext cx="0" cy="77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2" name="직사각형 101"/>
          <p:cNvSpPr/>
          <p:nvPr/>
        </p:nvSpPr>
        <p:spPr>
          <a:xfrm>
            <a:off x="2733700" y="3212976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961586" y="3212976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771800" y="764704"/>
            <a:ext cx="2808312" cy="4833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유닛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레벨업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118324" y="1988840"/>
            <a:ext cx="581468" cy="581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이미</a:t>
            </a:r>
            <a:r>
              <a:rPr lang="ko-KR" altLang="en-US" sz="900" dirty="0">
                <a:solidFill>
                  <a:schemeClr val="tx1"/>
                </a:solidFill>
              </a:rPr>
              <a:t>지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915816" y="1898792"/>
            <a:ext cx="864096" cy="738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보유량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필요량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9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그룹 157"/>
          <p:cNvGrpSpPr/>
          <p:nvPr/>
        </p:nvGrpSpPr>
        <p:grpSpPr>
          <a:xfrm>
            <a:off x="323528" y="692696"/>
            <a:ext cx="7344816" cy="3744416"/>
            <a:chOff x="323528" y="692696"/>
            <a:chExt cx="7344816" cy="3744416"/>
          </a:xfrm>
        </p:grpSpPr>
        <p:grpSp>
          <p:nvGrpSpPr>
            <p:cNvPr id="159" name="그룹 158"/>
            <p:cNvGrpSpPr/>
            <p:nvPr/>
          </p:nvGrpSpPr>
          <p:grpSpPr>
            <a:xfrm>
              <a:off x="323528" y="692696"/>
              <a:ext cx="7344816" cy="3744416"/>
              <a:chOff x="323528" y="692696"/>
              <a:chExt cx="7344816" cy="3744416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323528" y="692696"/>
                <a:ext cx="7344816" cy="3744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899592" y="764704"/>
                <a:ext cx="2016224" cy="3600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64" name="직선 화살표 연결선 163"/>
              <p:cNvCxnSpPr/>
              <p:nvPr/>
            </p:nvCxnSpPr>
            <p:spPr>
              <a:xfrm flipV="1">
                <a:off x="2699792" y="1180848"/>
                <a:ext cx="0" cy="266429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8" name="직사각형 167"/>
              <p:cNvSpPr/>
              <p:nvPr/>
            </p:nvSpPr>
            <p:spPr>
              <a:xfrm>
                <a:off x="3686178" y="1283885"/>
                <a:ext cx="1063746" cy="12090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근접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원거리 공격력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방어력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공격속도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</a:rPr>
                  <a:t>이동속도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tx1"/>
                    </a:solidFill>
                  </a:rPr>
                  <a:t>(6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가지</a:t>
                </a:r>
                <a:r>
                  <a:rPr lang="en-US" altLang="ko-KR" sz="105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050" dirty="0" smtClean="0">
                    <a:solidFill>
                      <a:schemeClr val="tx1"/>
                    </a:solidFill>
                  </a:rPr>
                  <a:t>표기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3059832" y="1775872"/>
                <a:ext cx="504057" cy="2849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소속 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클랜</a:t>
                </a:r>
                <a:endParaRPr lang="en-US" altLang="ko-KR" sz="7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4" name="그룹 173"/>
              <p:cNvGrpSpPr/>
              <p:nvPr/>
            </p:nvGrpSpPr>
            <p:grpSpPr>
              <a:xfrm>
                <a:off x="1182787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234" name="직사각형 23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5" name="그룹 174"/>
              <p:cNvGrpSpPr/>
              <p:nvPr/>
            </p:nvGrpSpPr>
            <p:grpSpPr>
              <a:xfrm>
                <a:off x="1182787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230" name="직사각형 22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6" name="그룹 175"/>
              <p:cNvGrpSpPr/>
              <p:nvPr/>
            </p:nvGrpSpPr>
            <p:grpSpPr>
              <a:xfrm>
                <a:off x="1182787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226" name="직사각형 22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8" name="그룹 177"/>
              <p:cNvGrpSpPr/>
              <p:nvPr/>
            </p:nvGrpSpPr>
            <p:grpSpPr>
              <a:xfrm>
                <a:off x="1182787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222" name="직사각형 22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9" name="그룹 178"/>
              <p:cNvGrpSpPr/>
              <p:nvPr/>
            </p:nvGrpSpPr>
            <p:grpSpPr>
              <a:xfrm>
                <a:off x="1907704" y="923040"/>
                <a:ext cx="504056" cy="633752"/>
                <a:chOff x="539552" y="923040"/>
                <a:chExt cx="504056" cy="633752"/>
              </a:xfrm>
            </p:grpSpPr>
            <p:sp>
              <p:nvSpPr>
                <p:cNvPr id="218" name="직사각형 217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0" name="그룹 179"/>
              <p:cNvGrpSpPr/>
              <p:nvPr/>
            </p:nvGrpSpPr>
            <p:grpSpPr>
              <a:xfrm>
                <a:off x="1907704" y="1644648"/>
                <a:ext cx="504056" cy="633752"/>
                <a:chOff x="539552" y="923040"/>
                <a:chExt cx="504056" cy="633752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1" name="그룹 180"/>
              <p:cNvGrpSpPr/>
              <p:nvPr/>
            </p:nvGrpSpPr>
            <p:grpSpPr>
              <a:xfrm>
                <a:off x="1907704" y="2435424"/>
                <a:ext cx="504056" cy="633752"/>
                <a:chOff x="539552" y="923040"/>
                <a:chExt cx="504056" cy="633752"/>
              </a:xfrm>
            </p:grpSpPr>
            <p:sp>
              <p:nvSpPr>
                <p:cNvPr id="210" name="직사각형 209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1907704" y="3284984"/>
                <a:ext cx="504056" cy="633752"/>
                <a:chOff x="539552" y="923040"/>
                <a:chExt cx="504056" cy="633752"/>
              </a:xfrm>
            </p:grpSpPr>
            <p:sp>
              <p:nvSpPr>
                <p:cNvPr id="206" name="직사각형 205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566860" y="1356726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6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3" name="그룹 182"/>
              <p:cNvGrpSpPr/>
              <p:nvPr/>
            </p:nvGrpSpPr>
            <p:grpSpPr>
              <a:xfrm>
                <a:off x="3060519" y="1126880"/>
                <a:ext cx="1041334" cy="633752"/>
                <a:chOff x="539552" y="923040"/>
                <a:chExt cx="1041334" cy="633752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539552" y="923040"/>
                  <a:ext cx="504056" cy="50405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영웅 얼굴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575556" y="936940"/>
                  <a:ext cx="432048" cy="787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539552" y="1448780"/>
                  <a:ext cx="504056" cy="1080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smtClean="0">
                      <a:solidFill>
                        <a:schemeClr val="tx1"/>
                      </a:solidFill>
                    </a:rPr>
                    <a:t>영웅이름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1148837" y="923040"/>
                  <a:ext cx="432049" cy="1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>
                      <a:solidFill>
                        <a:schemeClr val="tx1"/>
                      </a:solidFill>
                    </a:rPr>
                    <a:t>레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벨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5" name="직사각형 184"/>
              <p:cNvSpPr/>
              <p:nvPr/>
            </p:nvSpPr>
            <p:spPr>
              <a:xfrm>
                <a:off x="4109352" y="1126880"/>
                <a:ext cx="640572" cy="148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레벨 버튼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4" name="그룹 193"/>
              <p:cNvGrpSpPr/>
              <p:nvPr/>
            </p:nvGrpSpPr>
            <p:grpSpPr>
              <a:xfrm>
                <a:off x="3059831" y="2117732"/>
                <a:ext cx="4424653" cy="2247372"/>
                <a:chOff x="3059831" y="2117732"/>
                <a:chExt cx="4424653" cy="2247372"/>
              </a:xfrm>
            </p:grpSpPr>
            <p:sp>
              <p:nvSpPr>
                <p:cNvPr id="195" name="직사각형 194"/>
                <p:cNvSpPr/>
                <p:nvPr/>
              </p:nvSpPr>
              <p:spPr>
                <a:xfrm>
                  <a:off x="3311859" y="3128744"/>
                  <a:ext cx="705351" cy="6819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유닛</a:t>
                  </a:r>
                  <a:endParaRPr lang="en-US" altLang="ko-KR" dirty="0"/>
                </a:p>
                <a:p>
                  <a:pPr algn="ctr"/>
                  <a:r>
                    <a:rPr lang="ko-KR" altLang="en-US" dirty="0" smtClean="0"/>
                    <a:t>선택</a:t>
                  </a:r>
                  <a:endParaRPr lang="en-US" altLang="ko-KR" dirty="0" smtClean="0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4211960" y="2869110"/>
                  <a:ext cx="1798546" cy="14959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 상황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6975334" y="3918736"/>
                  <a:ext cx="509149" cy="3600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tx1"/>
                      </a:solidFill>
                    </a:rPr>
                    <a:t>부대편성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3059831" y="2117732"/>
                  <a:ext cx="504058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/>
                    <a:t>해고</a:t>
                  </a:r>
                  <a:endParaRPr lang="ko-KR" altLang="en-US" dirty="0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3310450" y="3886250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6975334" y="3429000"/>
                  <a:ext cx="509150" cy="3941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유닛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레벨업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3706151" y="3886944"/>
                  <a:ext cx="359353" cy="2863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60" name="직사각형 159"/>
            <p:cNvSpPr/>
            <p:nvPr/>
          </p:nvSpPr>
          <p:spPr>
            <a:xfrm>
              <a:off x="1178099" y="1025010"/>
              <a:ext cx="144016" cy="135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81" y="3913037"/>
              <a:ext cx="211089" cy="211089"/>
            </a:xfrm>
            <a:prstGeom prst="rect">
              <a:avLst/>
            </a:prstGeom>
          </p:spPr>
        </p:pic>
      </p:grpSp>
      <p:sp>
        <p:nvSpPr>
          <p:cNvPr id="6" name="타원 5"/>
          <p:cNvSpPr/>
          <p:nvPr/>
        </p:nvSpPr>
        <p:spPr>
          <a:xfrm>
            <a:off x="7083953" y="709442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213" y="833830"/>
            <a:ext cx="936104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95721" y="1193870"/>
            <a:ext cx="2232248" cy="16038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95721" y="833830"/>
            <a:ext cx="1018298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32156" y="26064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영웅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장비</a:t>
            </a:r>
            <a:r>
              <a:rPr lang="en-US" altLang="ko-KR" dirty="0" smtClean="0"/>
              <a:t>)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062325" y="1294490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머리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87809" y="1294490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가슴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29556" y="1294490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다리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414392" y="2013952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무기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238822" y="2013952"/>
            <a:ext cx="581468" cy="5814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악세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사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894477"/>
              </p:ext>
            </p:extLst>
          </p:nvPr>
        </p:nvGraphicFramePr>
        <p:xfrm>
          <a:off x="251520" y="4509120"/>
          <a:ext cx="74643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34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장비 칸에는 머리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가슴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무기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액세서리라는 걸 </a:t>
                      </a:r>
                      <a:r>
                        <a:rPr lang="ko-KR" altLang="en-US" dirty="0" err="1" smtClean="0"/>
                        <a:t>뒷배경에</a:t>
                      </a:r>
                      <a:r>
                        <a:rPr lang="ko-KR" altLang="en-US" dirty="0" smtClean="0"/>
                        <a:t> 표시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장비</a:t>
                      </a:r>
                      <a:r>
                        <a:rPr lang="ko-KR" altLang="en-US" baseline="0" dirty="0" smtClean="0"/>
                        <a:t> 칸을 선택하면 장비 선택 팝업이 나타난다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8" name="직사각형 237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08925"/>
              </p:ext>
            </p:extLst>
          </p:nvPr>
        </p:nvGraphicFramePr>
        <p:xfrm>
          <a:off x="251520" y="4509120"/>
          <a:ext cx="8208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유의 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dirty="0" smtClean="0"/>
                        <a:t>1. </a:t>
                      </a:r>
                      <a:r>
                        <a:rPr lang="ko-KR" altLang="en-US" sz="1600" dirty="0" err="1" smtClean="0"/>
                        <a:t>장비창을</a:t>
                      </a:r>
                      <a:r>
                        <a:rPr lang="ko-KR" altLang="en-US" sz="1600" dirty="0" smtClean="0"/>
                        <a:t> 선택하면 선택한 장비가 정렬된 </a:t>
                      </a:r>
                      <a:r>
                        <a:rPr lang="ko-KR" altLang="en-US" sz="1600" dirty="0" err="1" smtClean="0"/>
                        <a:t>인벤토리</a:t>
                      </a:r>
                      <a:r>
                        <a:rPr lang="ko-KR" altLang="en-US" sz="1600" dirty="0" smtClean="0"/>
                        <a:t> 화면으로 전환된다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2. </a:t>
                      </a:r>
                      <a:r>
                        <a:rPr lang="ko-KR" altLang="en-US" sz="1600" dirty="0" smtClean="0"/>
                        <a:t>정렬된 장비를 선택하면 오른쪽에 장비의 옵션을 확인할 수 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3. </a:t>
                      </a:r>
                      <a:r>
                        <a:rPr lang="ko-KR" altLang="en-US" sz="1600" dirty="0" smtClean="0"/>
                        <a:t>장착을 누르면 아이템이 장착되며 부대편성 화면으로 전환된다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4. </a:t>
                      </a:r>
                      <a:r>
                        <a:rPr lang="ko-KR" altLang="en-US" sz="1600" dirty="0" smtClean="0"/>
                        <a:t>기존에 장착한 장비가 있다면 그 장비는 자동으로 </a:t>
                      </a:r>
                      <a:r>
                        <a:rPr lang="ko-KR" altLang="en-US" sz="1600" dirty="0" err="1" smtClean="0"/>
                        <a:t>탈착되고</a:t>
                      </a:r>
                      <a:r>
                        <a:rPr lang="ko-KR" altLang="en-US" sz="1600" dirty="0" smtClean="0"/>
                        <a:t> 선택한 장비가 장착된다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5. </a:t>
                      </a:r>
                      <a:r>
                        <a:rPr lang="ko-KR" altLang="en-US" sz="1600" dirty="0" err="1" smtClean="0"/>
                        <a:t>백버튼을</a:t>
                      </a:r>
                      <a:r>
                        <a:rPr lang="ko-KR" altLang="en-US" sz="1600" dirty="0" smtClean="0"/>
                        <a:t> 누르면 부대편성화면으로 전환된다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3" name="TextBox 132"/>
          <p:cNvSpPr txBox="1"/>
          <p:nvPr/>
        </p:nvSpPr>
        <p:spPr>
          <a:xfrm>
            <a:off x="2672281" y="260648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부대 편성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영웅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)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323528" y="692696"/>
            <a:ext cx="5770084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5464121" y="692696"/>
            <a:ext cx="504056" cy="5040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백버튼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899592" y="1484784"/>
            <a:ext cx="4752528" cy="26642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직사각형 142"/>
          <p:cNvSpPr/>
          <p:nvPr/>
        </p:nvSpPr>
        <p:spPr>
          <a:xfrm>
            <a:off x="1043608" y="1557958"/>
            <a:ext cx="576064" cy="576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탈착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728684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2411760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85768" y="1556792"/>
            <a:ext cx="576064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3085768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411760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728684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1043608" y="2204864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3085768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411760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728684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043608" y="2852936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085768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2411760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728684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43608" y="3501008"/>
            <a:ext cx="576064" cy="576064"/>
          </a:xfrm>
          <a:prstGeom prst="rect">
            <a:avLst/>
          </a:prstGeom>
          <a:solidFill>
            <a:srgbClr val="E5E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79912" y="1556792"/>
            <a:ext cx="1749995" cy="2520280"/>
            <a:chOff x="4118149" y="1556792"/>
            <a:chExt cx="1749995" cy="2520280"/>
          </a:xfrm>
        </p:grpSpPr>
        <p:sp>
          <p:nvSpPr>
            <p:cNvPr id="163" name="직사각형 162"/>
            <p:cNvSpPr/>
            <p:nvPr/>
          </p:nvSpPr>
          <p:spPr>
            <a:xfrm>
              <a:off x="4118149" y="1556792"/>
              <a:ext cx="1749995" cy="2520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4694213" y="1628800"/>
              <a:ext cx="576064" cy="57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장비 이미지</a:t>
              </a:r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326154" y="2420888"/>
              <a:ext cx="1360173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근접 공격력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원거리 공격력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방어력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공격속도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이동속</a:t>
              </a:r>
              <a:r>
                <a:rPr lang="ko-KR" altLang="en-US" sz="1200" dirty="0">
                  <a:solidFill>
                    <a:schemeClr val="tx1"/>
                  </a:solidFill>
                </a:rPr>
                <a:t>도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632010" y="3717032"/>
              <a:ext cx="72227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장착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597285" y="2213248"/>
              <a:ext cx="791722" cy="207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장비 이름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1800692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2483044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3157776" y="1988840"/>
            <a:ext cx="432048" cy="144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7" name="직선 화살표 연결선 176"/>
          <p:cNvCxnSpPr/>
          <p:nvPr/>
        </p:nvCxnSpPr>
        <p:spPr>
          <a:xfrm flipV="1">
            <a:off x="755576" y="1484784"/>
            <a:ext cx="0" cy="26642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783319" y="1556792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머리</a:t>
            </a:r>
            <a:endParaRPr lang="en-US" altLang="ko-KR" sz="1100" dirty="0" smtClean="0"/>
          </a:p>
          <a:p>
            <a:r>
              <a:rPr lang="ko-KR" altLang="en-US" sz="1100" dirty="0" smtClean="0"/>
              <a:t>장비</a:t>
            </a:r>
            <a:endParaRPr lang="en-US" altLang="ko-KR" sz="1100" dirty="0" smtClean="0"/>
          </a:p>
        </p:txBody>
      </p:sp>
      <p:sp>
        <p:nvSpPr>
          <p:cNvPr id="179" name="TextBox 178"/>
          <p:cNvSpPr txBox="1"/>
          <p:nvPr/>
        </p:nvSpPr>
        <p:spPr>
          <a:xfrm>
            <a:off x="2465671" y="1556792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머리</a:t>
            </a:r>
            <a:endParaRPr lang="en-US" altLang="ko-KR" sz="1100" dirty="0" smtClean="0"/>
          </a:p>
          <a:p>
            <a:r>
              <a:rPr lang="ko-KR" altLang="en-US" sz="1100" dirty="0" smtClean="0"/>
              <a:t>장비</a:t>
            </a:r>
            <a:endParaRPr lang="en-US" altLang="ko-KR" sz="1100" dirty="0" smtClean="0"/>
          </a:p>
        </p:txBody>
      </p:sp>
      <p:sp>
        <p:nvSpPr>
          <p:cNvPr id="181" name="TextBox 180"/>
          <p:cNvSpPr txBox="1"/>
          <p:nvPr/>
        </p:nvSpPr>
        <p:spPr>
          <a:xfrm>
            <a:off x="3140403" y="1556792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머리</a:t>
            </a:r>
            <a:endParaRPr lang="en-US" altLang="ko-KR" sz="1100" dirty="0" smtClean="0"/>
          </a:p>
          <a:p>
            <a:r>
              <a:rPr lang="ko-KR" altLang="en-US" sz="1100" dirty="0" smtClean="0"/>
              <a:t>장비</a:t>
            </a:r>
            <a:endParaRPr lang="en-US" altLang="ko-KR" sz="1100" dirty="0" smtClean="0"/>
          </a:p>
        </p:txBody>
      </p:sp>
      <p:sp>
        <p:nvSpPr>
          <p:cNvPr id="93" name="TextBox 92"/>
          <p:cNvSpPr txBox="1"/>
          <p:nvPr/>
        </p:nvSpPr>
        <p:spPr>
          <a:xfrm>
            <a:off x="1979712" y="899428"/>
            <a:ext cx="2707793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머리 장비를 선택하세요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804248" y="54285"/>
            <a:ext cx="2244025" cy="7024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5210</Words>
  <Application>Microsoft Office PowerPoint</Application>
  <PresentationFormat>화면 슬라이드 쇼(4:3)</PresentationFormat>
  <Paragraphs>2303</Paragraphs>
  <Slides>53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344</cp:revision>
  <dcterms:created xsi:type="dcterms:W3CDTF">2014-06-12T00:38:13Z</dcterms:created>
  <dcterms:modified xsi:type="dcterms:W3CDTF">2015-03-05T02:18:51Z</dcterms:modified>
</cp:coreProperties>
</file>